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18288000" cy="10287000"/>
  <p:notesSz cx="6858000" cy="9144000"/>
  <p:embeddedFontLst>
    <p:embeddedFont>
      <p:font typeface="Canva Sans" panose="020B0604020202020204" charset="0"/>
      <p:regular r:id="rId15"/>
    </p:embeddedFont>
    <p:embeddedFont>
      <p:font typeface="Canva Sans Bold" panose="020B0604020202020204" charset="0"/>
      <p:regular r:id="rId16"/>
    </p:embeddedFont>
    <p:embeddedFont>
      <p:font typeface="Chunk Five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4549A5-A881-4DA6-A3DB-9D0A834C442B}" v="14" dt="2024-12-01T22:53:45.5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90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D3BF2B-3FA6-44E9-B0B6-C15BBB73C0BA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A09EB6-E1AE-46C1-8395-210F2636E41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EXPLORATORY DATA ANALYSIS</a:t>
          </a:r>
          <a:endParaRPr lang="en-US" dirty="0"/>
        </a:p>
      </dgm:t>
    </dgm:pt>
    <dgm:pt modelId="{E8099170-22FF-45F0-A00C-90497E27980E}" type="parTrans" cxnId="{5542D62A-80E8-4C25-AD0D-292FE86A9538}">
      <dgm:prSet/>
      <dgm:spPr/>
      <dgm:t>
        <a:bodyPr/>
        <a:lstStyle/>
        <a:p>
          <a:endParaRPr lang="en-US"/>
        </a:p>
      </dgm:t>
    </dgm:pt>
    <dgm:pt modelId="{D21DA725-AD29-4051-B919-A7A944C83AAB}" type="sibTrans" cxnId="{5542D62A-80E8-4C25-AD0D-292FE86A9538}">
      <dgm:prSet/>
      <dgm:spPr/>
      <dgm:t>
        <a:bodyPr/>
        <a:lstStyle/>
        <a:p>
          <a:endParaRPr lang="en-US"/>
        </a:p>
      </dgm:t>
    </dgm:pt>
    <dgm:pt modelId="{6D037FFF-19FD-4BD9-B404-BF09BB257E5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Focus Areas:</a:t>
          </a:r>
          <a:endParaRPr lang="en-US"/>
        </a:p>
      </dgm:t>
    </dgm:pt>
    <dgm:pt modelId="{2584C277-A7A7-4C9E-9637-D2F1BA56DD58}" type="parTrans" cxnId="{A2661A67-89F2-49E3-A10B-1922FC64B2AA}">
      <dgm:prSet/>
      <dgm:spPr/>
      <dgm:t>
        <a:bodyPr/>
        <a:lstStyle/>
        <a:p>
          <a:endParaRPr lang="en-US"/>
        </a:p>
      </dgm:t>
    </dgm:pt>
    <dgm:pt modelId="{9469CBE6-A740-4BEB-BE88-A30030107C97}" type="sibTrans" cxnId="{A2661A67-89F2-49E3-A10B-1922FC64B2AA}">
      <dgm:prSet/>
      <dgm:spPr/>
      <dgm:t>
        <a:bodyPr/>
        <a:lstStyle/>
        <a:p>
          <a:endParaRPr lang="en-US"/>
        </a:p>
      </dgm:t>
    </dgm:pt>
    <dgm:pt modelId="{6CCC00ED-4704-467C-A009-74E0BC640A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Flight duration, distance, booking behavior, ticket class</a:t>
          </a:r>
        </a:p>
      </dgm:t>
    </dgm:pt>
    <dgm:pt modelId="{EBB80F10-6E8E-4EB7-B2FE-8060D1D90DB8}" type="parTrans" cxnId="{35C32E34-A933-48E0-863D-BB54BCEAFEFB}">
      <dgm:prSet/>
      <dgm:spPr/>
      <dgm:t>
        <a:bodyPr/>
        <a:lstStyle/>
        <a:p>
          <a:endParaRPr lang="en-US"/>
        </a:p>
      </dgm:t>
    </dgm:pt>
    <dgm:pt modelId="{67DC5359-5F59-4732-996E-D80297122FA6}" type="sibTrans" cxnId="{35C32E34-A933-48E0-863D-BB54BCEAFEFB}">
      <dgm:prSet/>
      <dgm:spPr/>
      <dgm:t>
        <a:bodyPr/>
        <a:lstStyle/>
        <a:p>
          <a:endParaRPr lang="en-US"/>
        </a:p>
      </dgm:t>
    </dgm:pt>
    <dgm:pt modelId="{9D53A272-1E03-429A-951E-A8BDF821324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Key Findings:</a:t>
          </a:r>
          <a:endParaRPr lang="en-US"/>
        </a:p>
      </dgm:t>
    </dgm:pt>
    <dgm:pt modelId="{F1B7ACF8-222D-428F-8C18-403F66AA1187}" type="parTrans" cxnId="{D5E2BF02-006B-4EE1-A9BF-C839B44D2E7E}">
      <dgm:prSet/>
      <dgm:spPr/>
      <dgm:t>
        <a:bodyPr/>
        <a:lstStyle/>
        <a:p>
          <a:endParaRPr lang="en-US"/>
        </a:p>
      </dgm:t>
    </dgm:pt>
    <dgm:pt modelId="{DFEFD774-1D0F-4748-94C3-7FCD0427EA30}" type="sibTrans" cxnId="{D5E2BF02-006B-4EE1-A9BF-C839B44D2E7E}">
      <dgm:prSet/>
      <dgm:spPr/>
      <dgm:t>
        <a:bodyPr/>
        <a:lstStyle/>
        <a:p>
          <a:endParaRPr lang="en-US"/>
        </a:p>
      </dgm:t>
    </dgm:pt>
    <dgm:pt modelId="{BEE919BF-564D-4A62-948B-EDE304C18EC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Higher frequencies on specific days</a:t>
          </a:r>
        </a:p>
      </dgm:t>
    </dgm:pt>
    <dgm:pt modelId="{71292450-8CD8-490B-AB36-DB3099D376A3}" type="parTrans" cxnId="{8B4A420E-F09E-4A32-921F-47C03CA03A69}">
      <dgm:prSet/>
      <dgm:spPr/>
      <dgm:t>
        <a:bodyPr/>
        <a:lstStyle/>
        <a:p>
          <a:endParaRPr lang="en-US"/>
        </a:p>
      </dgm:t>
    </dgm:pt>
    <dgm:pt modelId="{4A3BCA71-009F-49D3-8659-0FADAD0E5589}" type="sibTrans" cxnId="{8B4A420E-F09E-4A32-921F-47C03CA03A69}">
      <dgm:prSet/>
      <dgm:spPr/>
      <dgm:t>
        <a:bodyPr/>
        <a:lstStyle/>
        <a:p>
          <a:endParaRPr lang="en-US"/>
        </a:p>
      </dgm:t>
    </dgm:pt>
    <dgm:pt modelId="{31E5213A-3F25-46B8-8C0A-573DB7B440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First Class showed unexpected dominance due to promotions</a:t>
          </a:r>
        </a:p>
      </dgm:t>
    </dgm:pt>
    <dgm:pt modelId="{461674A7-D1D3-4E8F-BC64-84F4805C2397}" type="parTrans" cxnId="{2DBB1EF6-DBE4-45D2-90C5-4D3E0A1FA831}">
      <dgm:prSet/>
      <dgm:spPr/>
      <dgm:t>
        <a:bodyPr/>
        <a:lstStyle/>
        <a:p>
          <a:endParaRPr lang="en-US"/>
        </a:p>
      </dgm:t>
    </dgm:pt>
    <dgm:pt modelId="{BF224928-BB8F-4263-A7B3-A4F00FCFBE61}" type="sibTrans" cxnId="{2DBB1EF6-DBE4-45D2-90C5-4D3E0A1FA831}">
      <dgm:prSet/>
      <dgm:spPr/>
      <dgm:t>
        <a:bodyPr/>
        <a:lstStyle/>
        <a:p>
          <a:endParaRPr lang="en-US"/>
        </a:p>
      </dgm:t>
    </dgm:pt>
    <dgm:pt modelId="{7006E8D5-120A-47CD-97A5-B79F63DD44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Longer flights and advance bookings tend to affect prices.</a:t>
          </a:r>
        </a:p>
      </dgm:t>
    </dgm:pt>
    <dgm:pt modelId="{D83EC989-B1A8-4BD0-BB3A-5444AB20B31B}" type="parTrans" cxnId="{13CA1732-13A9-4E40-9145-5AF9D75E0CB4}">
      <dgm:prSet/>
      <dgm:spPr/>
      <dgm:t>
        <a:bodyPr/>
        <a:lstStyle/>
        <a:p>
          <a:endParaRPr lang="en-US"/>
        </a:p>
      </dgm:t>
    </dgm:pt>
    <dgm:pt modelId="{E1ACF2FB-1D17-4654-B1D1-9A79192479D6}" type="sibTrans" cxnId="{13CA1732-13A9-4E40-9145-5AF9D75E0CB4}">
      <dgm:prSet/>
      <dgm:spPr/>
      <dgm:t>
        <a:bodyPr/>
        <a:lstStyle/>
        <a:p>
          <a:endParaRPr lang="en-US"/>
        </a:p>
      </dgm:t>
    </dgm:pt>
    <dgm:pt modelId="{142A72FD-2708-42BB-88E3-08C6CD400737}" type="pres">
      <dgm:prSet presAssocID="{9DD3BF2B-3FA6-44E9-B0B6-C15BBB73C0BA}" presName="root" presStyleCnt="0">
        <dgm:presLayoutVars>
          <dgm:dir/>
          <dgm:resizeHandles val="exact"/>
        </dgm:presLayoutVars>
      </dgm:prSet>
      <dgm:spPr/>
    </dgm:pt>
    <dgm:pt modelId="{F47E2E2F-90E4-4775-A54A-E6DEB1704CB7}" type="pres">
      <dgm:prSet presAssocID="{75A09EB6-E1AE-46C1-8395-210F2636E413}" presName="compNode" presStyleCnt="0"/>
      <dgm:spPr/>
    </dgm:pt>
    <dgm:pt modelId="{75CB18EA-4DC8-40CA-A942-8EE4A68199D7}" type="pres">
      <dgm:prSet presAssocID="{75A09EB6-E1AE-46C1-8395-210F2636E41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13F579D9-14D5-4FDA-8E16-82904508E173}" type="pres">
      <dgm:prSet presAssocID="{75A09EB6-E1AE-46C1-8395-210F2636E413}" presName="iconSpace" presStyleCnt="0"/>
      <dgm:spPr/>
    </dgm:pt>
    <dgm:pt modelId="{199BF1EC-7CCD-4075-9FE8-B66EF5D8B410}" type="pres">
      <dgm:prSet presAssocID="{75A09EB6-E1AE-46C1-8395-210F2636E413}" presName="parTx" presStyleLbl="revTx" presStyleIdx="0" presStyleCnt="6">
        <dgm:presLayoutVars>
          <dgm:chMax val="0"/>
          <dgm:chPref val="0"/>
        </dgm:presLayoutVars>
      </dgm:prSet>
      <dgm:spPr/>
    </dgm:pt>
    <dgm:pt modelId="{F7A6E548-E345-4C4A-88CA-12115C7BDBCC}" type="pres">
      <dgm:prSet presAssocID="{75A09EB6-E1AE-46C1-8395-210F2636E413}" presName="txSpace" presStyleCnt="0"/>
      <dgm:spPr/>
    </dgm:pt>
    <dgm:pt modelId="{0E95E5E7-EAAD-414E-A4DC-FF59583CDD45}" type="pres">
      <dgm:prSet presAssocID="{75A09EB6-E1AE-46C1-8395-210F2636E413}" presName="desTx" presStyleLbl="revTx" presStyleIdx="1" presStyleCnt="6">
        <dgm:presLayoutVars/>
      </dgm:prSet>
      <dgm:spPr/>
    </dgm:pt>
    <dgm:pt modelId="{76A5AB54-B729-446E-82B4-B1A86A1CA032}" type="pres">
      <dgm:prSet presAssocID="{D21DA725-AD29-4051-B919-A7A944C83AAB}" presName="sibTrans" presStyleCnt="0"/>
      <dgm:spPr/>
    </dgm:pt>
    <dgm:pt modelId="{36398EEC-6616-4265-8108-0E4D8D63150C}" type="pres">
      <dgm:prSet presAssocID="{6D037FFF-19FD-4BD9-B404-BF09BB257E5E}" presName="compNode" presStyleCnt="0"/>
      <dgm:spPr/>
    </dgm:pt>
    <dgm:pt modelId="{AB3A6BBB-4534-4BE5-A066-5C00E2F73297}" type="pres">
      <dgm:prSet presAssocID="{6D037FFF-19FD-4BD9-B404-BF09BB257E5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E5E2F0FA-1832-41AF-A12A-D6B33FC12E4F}" type="pres">
      <dgm:prSet presAssocID="{6D037FFF-19FD-4BD9-B404-BF09BB257E5E}" presName="iconSpace" presStyleCnt="0"/>
      <dgm:spPr/>
    </dgm:pt>
    <dgm:pt modelId="{70FBC8AA-F8B7-4AA6-AB88-3F35474AAB98}" type="pres">
      <dgm:prSet presAssocID="{6D037FFF-19FD-4BD9-B404-BF09BB257E5E}" presName="parTx" presStyleLbl="revTx" presStyleIdx="2" presStyleCnt="6">
        <dgm:presLayoutVars>
          <dgm:chMax val="0"/>
          <dgm:chPref val="0"/>
        </dgm:presLayoutVars>
      </dgm:prSet>
      <dgm:spPr/>
    </dgm:pt>
    <dgm:pt modelId="{DF9F75DF-ADC9-4A24-A639-FFD1088C8EC8}" type="pres">
      <dgm:prSet presAssocID="{6D037FFF-19FD-4BD9-B404-BF09BB257E5E}" presName="txSpace" presStyleCnt="0"/>
      <dgm:spPr/>
    </dgm:pt>
    <dgm:pt modelId="{72BF2F2B-273C-4C59-81D7-C871D4E38235}" type="pres">
      <dgm:prSet presAssocID="{6D037FFF-19FD-4BD9-B404-BF09BB257E5E}" presName="desTx" presStyleLbl="revTx" presStyleIdx="3" presStyleCnt="6">
        <dgm:presLayoutVars/>
      </dgm:prSet>
      <dgm:spPr/>
    </dgm:pt>
    <dgm:pt modelId="{A6B28A19-57CF-44BA-A874-00552BC51E46}" type="pres">
      <dgm:prSet presAssocID="{9469CBE6-A740-4BEB-BE88-A30030107C97}" presName="sibTrans" presStyleCnt="0"/>
      <dgm:spPr/>
    </dgm:pt>
    <dgm:pt modelId="{C6BC851B-1C4B-4458-A2A7-74F40F8CB2E9}" type="pres">
      <dgm:prSet presAssocID="{9D53A272-1E03-429A-951E-A8BDF821324B}" presName="compNode" presStyleCnt="0"/>
      <dgm:spPr/>
    </dgm:pt>
    <dgm:pt modelId="{90AD5D4E-371F-43FA-8823-27E1B32836E8}" type="pres">
      <dgm:prSet presAssocID="{9D53A272-1E03-429A-951E-A8BDF821324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lot"/>
        </a:ext>
      </dgm:extLst>
    </dgm:pt>
    <dgm:pt modelId="{000133B2-7C83-4E61-A8A4-B8111B9B7D86}" type="pres">
      <dgm:prSet presAssocID="{9D53A272-1E03-429A-951E-A8BDF821324B}" presName="iconSpace" presStyleCnt="0"/>
      <dgm:spPr/>
    </dgm:pt>
    <dgm:pt modelId="{B2B101FA-0923-4AB4-9385-3BB55D9FD80D}" type="pres">
      <dgm:prSet presAssocID="{9D53A272-1E03-429A-951E-A8BDF821324B}" presName="parTx" presStyleLbl="revTx" presStyleIdx="4" presStyleCnt="6">
        <dgm:presLayoutVars>
          <dgm:chMax val="0"/>
          <dgm:chPref val="0"/>
        </dgm:presLayoutVars>
      </dgm:prSet>
      <dgm:spPr/>
    </dgm:pt>
    <dgm:pt modelId="{176FD4B0-3E90-40F4-AFE5-40E3A0AC578D}" type="pres">
      <dgm:prSet presAssocID="{9D53A272-1E03-429A-951E-A8BDF821324B}" presName="txSpace" presStyleCnt="0"/>
      <dgm:spPr/>
    </dgm:pt>
    <dgm:pt modelId="{04A40A5D-024E-4E98-BFF7-7E385B5B25C3}" type="pres">
      <dgm:prSet presAssocID="{9D53A272-1E03-429A-951E-A8BDF821324B}" presName="desTx" presStyleLbl="revTx" presStyleIdx="5" presStyleCnt="6">
        <dgm:presLayoutVars/>
      </dgm:prSet>
      <dgm:spPr/>
    </dgm:pt>
  </dgm:ptLst>
  <dgm:cxnLst>
    <dgm:cxn modelId="{D5E2BF02-006B-4EE1-A9BF-C839B44D2E7E}" srcId="{9DD3BF2B-3FA6-44E9-B0B6-C15BBB73C0BA}" destId="{9D53A272-1E03-429A-951E-A8BDF821324B}" srcOrd="2" destOrd="0" parTransId="{F1B7ACF8-222D-428F-8C18-403F66AA1187}" sibTransId="{DFEFD774-1D0F-4748-94C3-7FCD0427EA30}"/>
    <dgm:cxn modelId="{8B4A420E-F09E-4A32-921F-47C03CA03A69}" srcId="{9D53A272-1E03-429A-951E-A8BDF821324B}" destId="{BEE919BF-564D-4A62-948B-EDE304C18EC1}" srcOrd="0" destOrd="0" parTransId="{71292450-8CD8-490B-AB36-DB3099D376A3}" sibTransId="{4A3BCA71-009F-49D3-8659-0FADAD0E5589}"/>
    <dgm:cxn modelId="{5542D62A-80E8-4C25-AD0D-292FE86A9538}" srcId="{9DD3BF2B-3FA6-44E9-B0B6-C15BBB73C0BA}" destId="{75A09EB6-E1AE-46C1-8395-210F2636E413}" srcOrd="0" destOrd="0" parTransId="{E8099170-22FF-45F0-A00C-90497E27980E}" sibTransId="{D21DA725-AD29-4051-B919-A7A944C83AAB}"/>
    <dgm:cxn modelId="{13CA1732-13A9-4E40-9145-5AF9D75E0CB4}" srcId="{9D53A272-1E03-429A-951E-A8BDF821324B}" destId="{7006E8D5-120A-47CD-97A5-B79F63DD44EB}" srcOrd="2" destOrd="0" parTransId="{D83EC989-B1A8-4BD0-BB3A-5444AB20B31B}" sibTransId="{E1ACF2FB-1D17-4654-B1D1-9A79192479D6}"/>
    <dgm:cxn modelId="{35C32E34-A933-48E0-863D-BB54BCEAFEFB}" srcId="{6D037FFF-19FD-4BD9-B404-BF09BB257E5E}" destId="{6CCC00ED-4704-467C-A009-74E0BC640AEF}" srcOrd="0" destOrd="0" parTransId="{EBB80F10-6E8E-4EB7-B2FE-8060D1D90DB8}" sibTransId="{67DC5359-5F59-4732-996E-D80297122FA6}"/>
    <dgm:cxn modelId="{48B0F85B-AE92-48CF-94F3-1CB6FC96C100}" type="presOf" srcId="{7006E8D5-120A-47CD-97A5-B79F63DD44EB}" destId="{04A40A5D-024E-4E98-BFF7-7E385B5B25C3}" srcOrd="0" destOrd="2" presId="urn:microsoft.com/office/officeart/2018/2/layout/IconLabelDescriptionList"/>
    <dgm:cxn modelId="{A2661A67-89F2-49E3-A10B-1922FC64B2AA}" srcId="{9DD3BF2B-3FA6-44E9-B0B6-C15BBB73C0BA}" destId="{6D037FFF-19FD-4BD9-B404-BF09BB257E5E}" srcOrd="1" destOrd="0" parTransId="{2584C277-A7A7-4C9E-9637-D2F1BA56DD58}" sibTransId="{9469CBE6-A740-4BEB-BE88-A30030107C97}"/>
    <dgm:cxn modelId="{0EDB234C-30EC-4F37-A6A5-06CE061FB1D1}" type="presOf" srcId="{31E5213A-3F25-46B8-8C0A-573DB7B440F4}" destId="{04A40A5D-024E-4E98-BFF7-7E385B5B25C3}" srcOrd="0" destOrd="1" presId="urn:microsoft.com/office/officeart/2018/2/layout/IconLabelDescriptionList"/>
    <dgm:cxn modelId="{C9D9C46D-9696-4FA2-AD01-AA952F4CFF03}" type="presOf" srcId="{9DD3BF2B-3FA6-44E9-B0B6-C15BBB73C0BA}" destId="{142A72FD-2708-42BB-88E3-08C6CD400737}" srcOrd="0" destOrd="0" presId="urn:microsoft.com/office/officeart/2018/2/layout/IconLabelDescriptionList"/>
    <dgm:cxn modelId="{C1286B76-AE64-4FF6-9A51-BB9C4FECDCB4}" type="presOf" srcId="{6D037FFF-19FD-4BD9-B404-BF09BB257E5E}" destId="{70FBC8AA-F8B7-4AA6-AB88-3F35474AAB98}" srcOrd="0" destOrd="0" presId="urn:microsoft.com/office/officeart/2018/2/layout/IconLabelDescriptionList"/>
    <dgm:cxn modelId="{2183307B-B5FE-4A31-A5C8-BF2C7EB359FD}" type="presOf" srcId="{6CCC00ED-4704-467C-A009-74E0BC640AEF}" destId="{72BF2F2B-273C-4C59-81D7-C871D4E38235}" srcOrd="0" destOrd="0" presId="urn:microsoft.com/office/officeart/2018/2/layout/IconLabelDescriptionList"/>
    <dgm:cxn modelId="{79900F8D-8F95-4AE7-8F59-DFCA32ACF8FF}" type="presOf" srcId="{75A09EB6-E1AE-46C1-8395-210F2636E413}" destId="{199BF1EC-7CCD-4075-9FE8-B66EF5D8B410}" srcOrd="0" destOrd="0" presId="urn:microsoft.com/office/officeart/2018/2/layout/IconLabelDescriptionList"/>
    <dgm:cxn modelId="{2DBB1EF6-DBE4-45D2-90C5-4D3E0A1FA831}" srcId="{9D53A272-1E03-429A-951E-A8BDF821324B}" destId="{31E5213A-3F25-46B8-8C0A-573DB7B440F4}" srcOrd="1" destOrd="0" parTransId="{461674A7-D1D3-4E8F-BC64-84F4805C2397}" sibTransId="{BF224928-BB8F-4263-A7B3-A4F00FCFBE61}"/>
    <dgm:cxn modelId="{2C3FD7F8-7C67-45DC-879B-363CDC8A3DB9}" type="presOf" srcId="{9D53A272-1E03-429A-951E-A8BDF821324B}" destId="{B2B101FA-0923-4AB4-9385-3BB55D9FD80D}" srcOrd="0" destOrd="0" presId="urn:microsoft.com/office/officeart/2018/2/layout/IconLabelDescriptionList"/>
    <dgm:cxn modelId="{BF7256FA-EC98-4FD6-B822-54464634F276}" type="presOf" srcId="{BEE919BF-564D-4A62-948B-EDE304C18EC1}" destId="{04A40A5D-024E-4E98-BFF7-7E385B5B25C3}" srcOrd="0" destOrd="0" presId="urn:microsoft.com/office/officeart/2018/2/layout/IconLabelDescriptionList"/>
    <dgm:cxn modelId="{57F37DAF-719D-4298-BD7E-84531BD20318}" type="presParOf" srcId="{142A72FD-2708-42BB-88E3-08C6CD400737}" destId="{F47E2E2F-90E4-4775-A54A-E6DEB1704CB7}" srcOrd="0" destOrd="0" presId="urn:microsoft.com/office/officeart/2018/2/layout/IconLabelDescriptionList"/>
    <dgm:cxn modelId="{4EB1E983-17E6-4CEE-A528-020ECEC8C2B1}" type="presParOf" srcId="{F47E2E2F-90E4-4775-A54A-E6DEB1704CB7}" destId="{75CB18EA-4DC8-40CA-A942-8EE4A68199D7}" srcOrd="0" destOrd="0" presId="urn:microsoft.com/office/officeart/2018/2/layout/IconLabelDescriptionList"/>
    <dgm:cxn modelId="{E65817AA-F86D-4A53-A337-88DCC2960C01}" type="presParOf" srcId="{F47E2E2F-90E4-4775-A54A-E6DEB1704CB7}" destId="{13F579D9-14D5-4FDA-8E16-82904508E173}" srcOrd="1" destOrd="0" presId="urn:microsoft.com/office/officeart/2018/2/layout/IconLabelDescriptionList"/>
    <dgm:cxn modelId="{BBAC0AC7-6732-4DF2-B5AF-03A2308FC151}" type="presParOf" srcId="{F47E2E2F-90E4-4775-A54A-E6DEB1704CB7}" destId="{199BF1EC-7CCD-4075-9FE8-B66EF5D8B410}" srcOrd="2" destOrd="0" presId="urn:microsoft.com/office/officeart/2018/2/layout/IconLabelDescriptionList"/>
    <dgm:cxn modelId="{A6ACF5C4-9F6A-4C9B-A3B0-3896D6CDBB45}" type="presParOf" srcId="{F47E2E2F-90E4-4775-A54A-E6DEB1704CB7}" destId="{F7A6E548-E345-4C4A-88CA-12115C7BDBCC}" srcOrd="3" destOrd="0" presId="urn:microsoft.com/office/officeart/2018/2/layout/IconLabelDescriptionList"/>
    <dgm:cxn modelId="{BB180241-820E-4BE3-A894-2C503AAAE8CC}" type="presParOf" srcId="{F47E2E2F-90E4-4775-A54A-E6DEB1704CB7}" destId="{0E95E5E7-EAAD-414E-A4DC-FF59583CDD45}" srcOrd="4" destOrd="0" presId="urn:microsoft.com/office/officeart/2018/2/layout/IconLabelDescriptionList"/>
    <dgm:cxn modelId="{156BDA58-5466-4F48-9626-71EF87B56BD7}" type="presParOf" srcId="{142A72FD-2708-42BB-88E3-08C6CD400737}" destId="{76A5AB54-B729-446E-82B4-B1A86A1CA032}" srcOrd="1" destOrd="0" presId="urn:microsoft.com/office/officeart/2018/2/layout/IconLabelDescriptionList"/>
    <dgm:cxn modelId="{E0D1E7E2-0F88-4EA3-925E-33FED0E2DA6C}" type="presParOf" srcId="{142A72FD-2708-42BB-88E3-08C6CD400737}" destId="{36398EEC-6616-4265-8108-0E4D8D63150C}" srcOrd="2" destOrd="0" presId="urn:microsoft.com/office/officeart/2018/2/layout/IconLabelDescriptionList"/>
    <dgm:cxn modelId="{6942D149-CEF7-4A5E-A659-8D8D8B65B62B}" type="presParOf" srcId="{36398EEC-6616-4265-8108-0E4D8D63150C}" destId="{AB3A6BBB-4534-4BE5-A066-5C00E2F73297}" srcOrd="0" destOrd="0" presId="urn:microsoft.com/office/officeart/2018/2/layout/IconLabelDescriptionList"/>
    <dgm:cxn modelId="{895BF748-70E0-448C-B8D1-AB36C206A43D}" type="presParOf" srcId="{36398EEC-6616-4265-8108-0E4D8D63150C}" destId="{E5E2F0FA-1832-41AF-A12A-D6B33FC12E4F}" srcOrd="1" destOrd="0" presId="urn:microsoft.com/office/officeart/2018/2/layout/IconLabelDescriptionList"/>
    <dgm:cxn modelId="{9D30F7CC-59B8-4EE3-9D45-024B296A6C38}" type="presParOf" srcId="{36398EEC-6616-4265-8108-0E4D8D63150C}" destId="{70FBC8AA-F8B7-4AA6-AB88-3F35474AAB98}" srcOrd="2" destOrd="0" presId="urn:microsoft.com/office/officeart/2018/2/layout/IconLabelDescriptionList"/>
    <dgm:cxn modelId="{745CAD86-CBD3-4CF8-AE96-E6EC053FB77D}" type="presParOf" srcId="{36398EEC-6616-4265-8108-0E4D8D63150C}" destId="{DF9F75DF-ADC9-4A24-A639-FFD1088C8EC8}" srcOrd="3" destOrd="0" presId="urn:microsoft.com/office/officeart/2018/2/layout/IconLabelDescriptionList"/>
    <dgm:cxn modelId="{0A7D803A-2DCF-4D49-955E-1F9B8CB00C41}" type="presParOf" srcId="{36398EEC-6616-4265-8108-0E4D8D63150C}" destId="{72BF2F2B-273C-4C59-81D7-C871D4E38235}" srcOrd="4" destOrd="0" presId="urn:microsoft.com/office/officeart/2018/2/layout/IconLabelDescriptionList"/>
    <dgm:cxn modelId="{BD912002-EEA5-4D61-BDCC-B8F385769C43}" type="presParOf" srcId="{142A72FD-2708-42BB-88E3-08C6CD400737}" destId="{A6B28A19-57CF-44BA-A874-00552BC51E46}" srcOrd="3" destOrd="0" presId="urn:microsoft.com/office/officeart/2018/2/layout/IconLabelDescriptionList"/>
    <dgm:cxn modelId="{6FA04982-8A75-41D8-AFCE-BE3FF154AF36}" type="presParOf" srcId="{142A72FD-2708-42BB-88E3-08C6CD400737}" destId="{C6BC851B-1C4B-4458-A2A7-74F40F8CB2E9}" srcOrd="4" destOrd="0" presId="urn:microsoft.com/office/officeart/2018/2/layout/IconLabelDescriptionList"/>
    <dgm:cxn modelId="{0D13D638-D222-4C08-BA16-2B822D0BEBF0}" type="presParOf" srcId="{C6BC851B-1C4B-4458-A2A7-74F40F8CB2E9}" destId="{90AD5D4E-371F-43FA-8823-27E1B32836E8}" srcOrd="0" destOrd="0" presId="urn:microsoft.com/office/officeart/2018/2/layout/IconLabelDescriptionList"/>
    <dgm:cxn modelId="{CACC4234-C6B7-45F3-BF2B-B63FF414FAEC}" type="presParOf" srcId="{C6BC851B-1C4B-4458-A2A7-74F40F8CB2E9}" destId="{000133B2-7C83-4E61-A8A4-B8111B9B7D86}" srcOrd="1" destOrd="0" presId="urn:microsoft.com/office/officeart/2018/2/layout/IconLabelDescriptionList"/>
    <dgm:cxn modelId="{190CD5A8-7223-47A5-9267-000CFA6D037B}" type="presParOf" srcId="{C6BC851B-1C4B-4458-A2A7-74F40F8CB2E9}" destId="{B2B101FA-0923-4AB4-9385-3BB55D9FD80D}" srcOrd="2" destOrd="0" presId="urn:microsoft.com/office/officeart/2018/2/layout/IconLabelDescriptionList"/>
    <dgm:cxn modelId="{1971CDBA-8A2B-4315-A1E2-9EED055D1D1F}" type="presParOf" srcId="{C6BC851B-1C4B-4458-A2A7-74F40F8CB2E9}" destId="{176FD4B0-3E90-40F4-AFE5-40E3A0AC578D}" srcOrd="3" destOrd="0" presId="urn:microsoft.com/office/officeart/2018/2/layout/IconLabelDescriptionList"/>
    <dgm:cxn modelId="{943A1C02-8774-483B-ADA5-371BF86C6857}" type="presParOf" srcId="{C6BC851B-1C4B-4458-A2A7-74F40F8CB2E9}" destId="{04A40A5D-024E-4E98-BFF7-7E385B5B25C3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4CF25B-7A8D-474F-A972-FC8E94B5ED8A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69A1DA9-7006-4380-8164-A93BC21634F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Descriptive Statistics</a:t>
          </a:r>
          <a:endParaRPr lang="en-US"/>
        </a:p>
      </dgm:t>
    </dgm:pt>
    <dgm:pt modelId="{044CBA89-C206-4E70-8146-F4388C5AA093}" type="parTrans" cxnId="{6988F5EE-81C2-4781-A259-50126190FB9E}">
      <dgm:prSet/>
      <dgm:spPr/>
      <dgm:t>
        <a:bodyPr/>
        <a:lstStyle/>
        <a:p>
          <a:endParaRPr lang="en-US"/>
        </a:p>
      </dgm:t>
    </dgm:pt>
    <dgm:pt modelId="{C024AE30-28EF-4E20-8BCC-C67474CFC394}" type="sibTrans" cxnId="{6988F5EE-81C2-4781-A259-50126190FB9E}">
      <dgm:prSet/>
      <dgm:spPr/>
      <dgm:t>
        <a:bodyPr/>
        <a:lstStyle/>
        <a:p>
          <a:endParaRPr lang="en-US"/>
        </a:p>
      </dgm:t>
    </dgm:pt>
    <dgm:pt modelId="{9390B55B-0A8C-417D-AA11-586075B14DF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Summary of key metrics:</a:t>
          </a:r>
          <a:endParaRPr lang="en-US"/>
        </a:p>
      </dgm:t>
    </dgm:pt>
    <dgm:pt modelId="{B336CC80-C59D-4506-A542-664782552CDA}" type="parTrans" cxnId="{7A4E95F1-DCAA-4E22-BDC0-1D9AF0085D5B}">
      <dgm:prSet/>
      <dgm:spPr/>
      <dgm:t>
        <a:bodyPr/>
        <a:lstStyle/>
        <a:p>
          <a:endParaRPr lang="en-US"/>
        </a:p>
      </dgm:t>
    </dgm:pt>
    <dgm:pt modelId="{B78F6A62-437F-4D3D-8B2E-F556A62D90FD}" type="sibTrans" cxnId="{7A4E95F1-DCAA-4E22-BDC0-1D9AF0085D5B}">
      <dgm:prSet/>
      <dgm:spPr/>
      <dgm:t>
        <a:bodyPr/>
        <a:lstStyle/>
        <a:p>
          <a:endParaRPr lang="en-US"/>
        </a:p>
      </dgm:t>
    </dgm:pt>
    <dgm:pt modelId="{89B7F295-F331-432B-90AC-FA00EC688B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Distance: Avg 4002 miles; max 8000 miles</a:t>
          </a:r>
        </a:p>
      </dgm:t>
    </dgm:pt>
    <dgm:pt modelId="{0F782CE5-6DED-4170-A16A-320610D62390}" type="parTrans" cxnId="{E800E1D7-19F5-4E46-97F7-5F42FE45C4EE}">
      <dgm:prSet/>
      <dgm:spPr/>
      <dgm:t>
        <a:bodyPr/>
        <a:lstStyle/>
        <a:p>
          <a:endParaRPr lang="en-US"/>
        </a:p>
      </dgm:t>
    </dgm:pt>
    <dgm:pt modelId="{1B3B5D8E-3A9A-458F-80F1-821D0A4D5AD9}" type="sibTrans" cxnId="{E800E1D7-19F5-4E46-97F7-5F42FE45C4EE}">
      <dgm:prSet/>
      <dgm:spPr/>
      <dgm:t>
        <a:bodyPr/>
        <a:lstStyle/>
        <a:p>
          <a:endParaRPr lang="en-US"/>
        </a:p>
      </dgm:t>
    </dgm:pt>
    <dgm:pt modelId="{598C0338-A737-4C92-A55E-0C5AE5F10A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Flight Duration: Avg 8 hours; max 15 hours</a:t>
          </a:r>
        </a:p>
      </dgm:t>
    </dgm:pt>
    <dgm:pt modelId="{23EADDDD-58EC-428F-8446-A09035B93388}" type="parTrans" cxnId="{73E2DAA0-C066-467B-A798-62A833E0C03F}">
      <dgm:prSet/>
      <dgm:spPr/>
      <dgm:t>
        <a:bodyPr/>
        <a:lstStyle/>
        <a:p>
          <a:endParaRPr lang="en-US"/>
        </a:p>
      </dgm:t>
    </dgm:pt>
    <dgm:pt modelId="{B0032FA4-F0FF-4610-ADA8-124785341C7E}" type="sibTrans" cxnId="{73E2DAA0-C066-467B-A798-62A833E0C03F}">
      <dgm:prSet/>
      <dgm:spPr/>
      <dgm:t>
        <a:bodyPr/>
        <a:lstStyle/>
        <a:p>
          <a:endParaRPr lang="en-US"/>
        </a:p>
      </dgm:t>
    </dgm:pt>
    <dgm:pt modelId="{BE9C0598-1896-4CE2-A6ED-E30D1662E44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Advance Booking Days: Avg 182 days; max 364 days</a:t>
          </a:r>
        </a:p>
      </dgm:t>
    </dgm:pt>
    <dgm:pt modelId="{78B1A796-E0B7-4A72-A19D-5A81FC103A7D}" type="parTrans" cxnId="{3BC621C5-BA81-49D5-A0F2-5AD530F97233}">
      <dgm:prSet/>
      <dgm:spPr/>
      <dgm:t>
        <a:bodyPr/>
        <a:lstStyle/>
        <a:p>
          <a:endParaRPr lang="en-US"/>
        </a:p>
      </dgm:t>
    </dgm:pt>
    <dgm:pt modelId="{C5E8DA28-46C3-4118-A573-79A4E3FCE12D}" type="sibTrans" cxnId="{3BC621C5-BA81-49D5-A0F2-5AD530F97233}">
      <dgm:prSet/>
      <dgm:spPr/>
      <dgm:t>
        <a:bodyPr/>
        <a:lstStyle/>
        <a:p>
          <a:endParaRPr lang="en-US"/>
        </a:p>
      </dgm:t>
    </dgm:pt>
    <dgm:pt modelId="{8ACB04B4-651C-4D0B-BB40-BA7AD026F42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Flight Price: Avg $1026; max ~$2000</a:t>
          </a:r>
        </a:p>
      </dgm:t>
    </dgm:pt>
    <dgm:pt modelId="{2849BB67-2246-4C1C-BF1A-58612E2A04D3}" type="parTrans" cxnId="{75385BA9-D6EC-409B-ADF2-198B221396AE}">
      <dgm:prSet/>
      <dgm:spPr/>
      <dgm:t>
        <a:bodyPr/>
        <a:lstStyle/>
        <a:p>
          <a:endParaRPr lang="en-US"/>
        </a:p>
      </dgm:t>
    </dgm:pt>
    <dgm:pt modelId="{AEA65DA1-4F3A-4EC7-9EF1-368A41CEC923}" type="sibTrans" cxnId="{75385BA9-D6EC-409B-ADF2-198B221396AE}">
      <dgm:prSet/>
      <dgm:spPr/>
      <dgm:t>
        <a:bodyPr/>
        <a:lstStyle/>
        <a:p>
          <a:endParaRPr lang="en-US"/>
        </a:p>
      </dgm:t>
    </dgm:pt>
    <dgm:pt modelId="{64C57CD0-6122-4575-8EFD-ECA0FF60F9E3}" type="pres">
      <dgm:prSet presAssocID="{874CF25B-7A8D-474F-A972-FC8E94B5ED8A}" presName="root" presStyleCnt="0">
        <dgm:presLayoutVars>
          <dgm:dir/>
          <dgm:resizeHandles val="exact"/>
        </dgm:presLayoutVars>
      </dgm:prSet>
      <dgm:spPr/>
    </dgm:pt>
    <dgm:pt modelId="{997A8819-3FDA-4127-B636-B0C3D7DCF5C5}" type="pres">
      <dgm:prSet presAssocID="{D69A1DA9-7006-4380-8164-A93BC21634FC}" presName="compNode" presStyleCnt="0"/>
      <dgm:spPr/>
    </dgm:pt>
    <dgm:pt modelId="{C54A5117-2D2B-438B-9CC6-5208688851FE}" type="pres">
      <dgm:prSet presAssocID="{D69A1DA9-7006-4380-8164-A93BC21634F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8937ED9-1DC6-4466-AF74-BE06E7DB91F6}" type="pres">
      <dgm:prSet presAssocID="{D69A1DA9-7006-4380-8164-A93BC21634FC}" presName="iconSpace" presStyleCnt="0"/>
      <dgm:spPr/>
    </dgm:pt>
    <dgm:pt modelId="{BA30267C-77A5-4A99-95D2-ADA0AFAFC583}" type="pres">
      <dgm:prSet presAssocID="{D69A1DA9-7006-4380-8164-A93BC21634FC}" presName="parTx" presStyleLbl="revTx" presStyleIdx="0" presStyleCnt="4">
        <dgm:presLayoutVars>
          <dgm:chMax val="0"/>
          <dgm:chPref val="0"/>
        </dgm:presLayoutVars>
      </dgm:prSet>
      <dgm:spPr/>
    </dgm:pt>
    <dgm:pt modelId="{569C50DF-2E83-4B01-BEA6-6FEA04034E30}" type="pres">
      <dgm:prSet presAssocID="{D69A1DA9-7006-4380-8164-A93BC21634FC}" presName="txSpace" presStyleCnt="0"/>
      <dgm:spPr/>
    </dgm:pt>
    <dgm:pt modelId="{61755783-B59F-4B0C-9624-7921F0CD2AF5}" type="pres">
      <dgm:prSet presAssocID="{D69A1DA9-7006-4380-8164-A93BC21634FC}" presName="desTx" presStyleLbl="revTx" presStyleIdx="1" presStyleCnt="4">
        <dgm:presLayoutVars/>
      </dgm:prSet>
      <dgm:spPr/>
    </dgm:pt>
    <dgm:pt modelId="{72056D2E-B0A3-45B6-9EB3-7D3A9B4A47A0}" type="pres">
      <dgm:prSet presAssocID="{C024AE30-28EF-4E20-8BCC-C67474CFC394}" presName="sibTrans" presStyleCnt="0"/>
      <dgm:spPr/>
    </dgm:pt>
    <dgm:pt modelId="{72B16FBA-BF7A-480A-80D6-2CFE68A3B86A}" type="pres">
      <dgm:prSet presAssocID="{9390B55B-0A8C-417D-AA11-586075B14DF6}" presName="compNode" presStyleCnt="0"/>
      <dgm:spPr/>
    </dgm:pt>
    <dgm:pt modelId="{CAA55BBC-130A-43B7-9E67-00F0C8D5E3AE}" type="pres">
      <dgm:prSet presAssocID="{9390B55B-0A8C-417D-AA11-586075B14DF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1B0CDFA1-AC56-4F43-BE77-C456CDE92613}" type="pres">
      <dgm:prSet presAssocID="{9390B55B-0A8C-417D-AA11-586075B14DF6}" presName="iconSpace" presStyleCnt="0"/>
      <dgm:spPr/>
    </dgm:pt>
    <dgm:pt modelId="{26FCD4F8-FA8C-41AA-824E-E677BC1EAF67}" type="pres">
      <dgm:prSet presAssocID="{9390B55B-0A8C-417D-AA11-586075B14DF6}" presName="parTx" presStyleLbl="revTx" presStyleIdx="2" presStyleCnt="4">
        <dgm:presLayoutVars>
          <dgm:chMax val="0"/>
          <dgm:chPref val="0"/>
        </dgm:presLayoutVars>
      </dgm:prSet>
      <dgm:spPr/>
    </dgm:pt>
    <dgm:pt modelId="{301DD434-3EB7-496B-918D-4F28C286BDD8}" type="pres">
      <dgm:prSet presAssocID="{9390B55B-0A8C-417D-AA11-586075B14DF6}" presName="txSpace" presStyleCnt="0"/>
      <dgm:spPr/>
    </dgm:pt>
    <dgm:pt modelId="{86DF5BBF-1542-42F4-AB66-23D26AFFA2B9}" type="pres">
      <dgm:prSet presAssocID="{9390B55B-0A8C-417D-AA11-586075B14DF6}" presName="desTx" presStyleLbl="revTx" presStyleIdx="3" presStyleCnt="4">
        <dgm:presLayoutVars/>
      </dgm:prSet>
      <dgm:spPr/>
    </dgm:pt>
  </dgm:ptLst>
  <dgm:cxnLst>
    <dgm:cxn modelId="{01AAD70F-7B37-4983-B325-A61A5FAC4A00}" type="presOf" srcId="{598C0338-A737-4C92-A55E-0C5AE5F10A1E}" destId="{86DF5BBF-1542-42F4-AB66-23D26AFFA2B9}" srcOrd="0" destOrd="1" presId="urn:microsoft.com/office/officeart/2018/2/layout/IconLabelDescriptionList"/>
    <dgm:cxn modelId="{D78CC82D-38DE-4AC9-93EF-D6B6D0FDFFCD}" type="presOf" srcId="{9390B55B-0A8C-417D-AA11-586075B14DF6}" destId="{26FCD4F8-FA8C-41AA-824E-E677BC1EAF67}" srcOrd="0" destOrd="0" presId="urn:microsoft.com/office/officeart/2018/2/layout/IconLabelDescriptionList"/>
    <dgm:cxn modelId="{7B7F465B-5360-44C3-BD2D-C1DB48426FFC}" type="presOf" srcId="{874CF25B-7A8D-474F-A972-FC8E94B5ED8A}" destId="{64C57CD0-6122-4575-8EFD-ECA0FF60F9E3}" srcOrd="0" destOrd="0" presId="urn:microsoft.com/office/officeart/2018/2/layout/IconLabelDescriptionList"/>
    <dgm:cxn modelId="{A813BD67-7651-472D-82DB-CE1BAD0C8592}" type="presOf" srcId="{D69A1DA9-7006-4380-8164-A93BC21634FC}" destId="{BA30267C-77A5-4A99-95D2-ADA0AFAFC583}" srcOrd="0" destOrd="0" presId="urn:microsoft.com/office/officeart/2018/2/layout/IconLabelDescriptionList"/>
    <dgm:cxn modelId="{A73C874C-5CF8-4D46-B792-CA22C8FFCE47}" type="presOf" srcId="{8ACB04B4-651C-4D0B-BB40-BA7AD026F42E}" destId="{86DF5BBF-1542-42F4-AB66-23D26AFFA2B9}" srcOrd="0" destOrd="3" presId="urn:microsoft.com/office/officeart/2018/2/layout/IconLabelDescriptionList"/>
    <dgm:cxn modelId="{BAAB318B-0032-4B58-8FD9-946D523D5566}" type="presOf" srcId="{BE9C0598-1896-4CE2-A6ED-E30D1662E443}" destId="{86DF5BBF-1542-42F4-AB66-23D26AFFA2B9}" srcOrd="0" destOrd="2" presId="urn:microsoft.com/office/officeart/2018/2/layout/IconLabelDescriptionList"/>
    <dgm:cxn modelId="{73E2DAA0-C066-467B-A798-62A833E0C03F}" srcId="{9390B55B-0A8C-417D-AA11-586075B14DF6}" destId="{598C0338-A737-4C92-A55E-0C5AE5F10A1E}" srcOrd="1" destOrd="0" parTransId="{23EADDDD-58EC-428F-8446-A09035B93388}" sibTransId="{B0032FA4-F0FF-4610-ADA8-124785341C7E}"/>
    <dgm:cxn modelId="{75385BA9-D6EC-409B-ADF2-198B221396AE}" srcId="{9390B55B-0A8C-417D-AA11-586075B14DF6}" destId="{8ACB04B4-651C-4D0B-BB40-BA7AD026F42E}" srcOrd="3" destOrd="0" parTransId="{2849BB67-2246-4C1C-BF1A-58612E2A04D3}" sibTransId="{AEA65DA1-4F3A-4EC7-9EF1-368A41CEC923}"/>
    <dgm:cxn modelId="{3BC621C5-BA81-49D5-A0F2-5AD530F97233}" srcId="{9390B55B-0A8C-417D-AA11-586075B14DF6}" destId="{BE9C0598-1896-4CE2-A6ED-E30D1662E443}" srcOrd="2" destOrd="0" parTransId="{78B1A796-E0B7-4A72-A19D-5A81FC103A7D}" sibTransId="{C5E8DA28-46C3-4118-A573-79A4E3FCE12D}"/>
    <dgm:cxn modelId="{E800E1D7-19F5-4E46-97F7-5F42FE45C4EE}" srcId="{9390B55B-0A8C-417D-AA11-586075B14DF6}" destId="{89B7F295-F331-432B-90AC-FA00EC688B42}" srcOrd="0" destOrd="0" parTransId="{0F782CE5-6DED-4170-A16A-320610D62390}" sibTransId="{1B3B5D8E-3A9A-458F-80F1-821D0A4D5AD9}"/>
    <dgm:cxn modelId="{08C5A5E3-5A9D-45D8-A6D2-A89C926F8B29}" type="presOf" srcId="{89B7F295-F331-432B-90AC-FA00EC688B42}" destId="{86DF5BBF-1542-42F4-AB66-23D26AFFA2B9}" srcOrd="0" destOrd="0" presId="urn:microsoft.com/office/officeart/2018/2/layout/IconLabelDescriptionList"/>
    <dgm:cxn modelId="{6988F5EE-81C2-4781-A259-50126190FB9E}" srcId="{874CF25B-7A8D-474F-A972-FC8E94B5ED8A}" destId="{D69A1DA9-7006-4380-8164-A93BC21634FC}" srcOrd="0" destOrd="0" parTransId="{044CBA89-C206-4E70-8146-F4388C5AA093}" sibTransId="{C024AE30-28EF-4E20-8BCC-C67474CFC394}"/>
    <dgm:cxn modelId="{7A4E95F1-DCAA-4E22-BDC0-1D9AF0085D5B}" srcId="{874CF25B-7A8D-474F-A972-FC8E94B5ED8A}" destId="{9390B55B-0A8C-417D-AA11-586075B14DF6}" srcOrd="1" destOrd="0" parTransId="{B336CC80-C59D-4506-A542-664782552CDA}" sibTransId="{B78F6A62-437F-4D3D-8B2E-F556A62D90FD}"/>
    <dgm:cxn modelId="{EE1F7611-7F9A-406F-A4E7-647DD9FE49A2}" type="presParOf" srcId="{64C57CD0-6122-4575-8EFD-ECA0FF60F9E3}" destId="{997A8819-3FDA-4127-B636-B0C3D7DCF5C5}" srcOrd="0" destOrd="0" presId="urn:microsoft.com/office/officeart/2018/2/layout/IconLabelDescriptionList"/>
    <dgm:cxn modelId="{9B4C987F-638B-403A-AC35-EB43FA862FC3}" type="presParOf" srcId="{997A8819-3FDA-4127-B636-B0C3D7DCF5C5}" destId="{C54A5117-2D2B-438B-9CC6-5208688851FE}" srcOrd="0" destOrd="0" presId="urn:microsoft.com/office/officeart/2018/2/layout/IconLabelDescriptionList"/>
    <dgm:cxn modelId="{8FC1D13F-2ACD-4603-BF54-39E2ECCB63E2}" type="presParOf" srcId="{997A8819-3FDA-4127-B636-B0C3D7DCF5C5}" destId="{28937ED9-1DC6-4466-AF74-BE06E7DB91F6}" srcOrd="1" destOrd="0" presId="urn:microsoft.com/office/officeart/2018/2/layout/IconLabelDescriptionList"/>
    <dgm:cxn modelId="{5DBF2365-88D1-4A24-8EA8-81B506643197}" type="presParOf" srcId="{997A8819-3FDA-4127-B636-B0C3D7DCF5C5}" destId="{BA30267C-77A5-4A99-95D2-ADA0AFAFC583}" srcOrd="2" destOrd="0" presId="urn:microsoft.com/office/officeart/2018/2/layout/IconLabelDescriptionList"/>
    <dgm:cxn modelId="{4BBDA664-4B6C-4EBF-A55E-804F616F203E}" type="presParOf" srcId="{997A8819-3FDA-4127-B636-B0C3D7DCF5C5}" destId="{569C50DF-2E83-4B01-BEA6-6FEA04034E30}" srcOrd="3" destOrd="0" presId="urn:microsoft.com/office/officeart/2018/2/layout/IconLabelDescriptionList"/>
    <dgm:cxn modelId="{B11836AD-6D73-4599-9A47-CBC4BADCF7E2}" type="presParOf" srcId="{997A8819-3FDA-4127-B636-B0C3D7DCF5C5}" destId="{61755783-B59F-4B0C-9624-7921F0CD2AF5}" srcOrd="4" destOrd="0" presId="urn:microsoft.com/office/officeart/2018/2/layout/IconLabelDescriptionList"/>
    <dgm:cxn modelId="{2B6C73FF-E2D4-40B4-BC92-1100FED9C48D}" type="presParOf" srcId="{64C57CD0-6122-4575-8EFD-ECA0FF60F9E3}" destId="{72056D2E-B0A3-45B6-9EB3-7D3A9B4A47A0}" srcOrd="1" destOrd="0" presId="urn:microsoft.com/office/officeart/2018/2/layout/IconLabelDescriptionList"/>
    <dgm:cxn modelId="{70E64E83-9206-4CBD-87C4-2E132D549C03}" type="presParOf" srcId="{64C57CD0-6122-4575-8EFD-ECA0FF60F9E3}" destId="{72B16FBA-BF7A-480A-80D6-2CFE68A3B86A}" srcOrd="2" destOrd="0" presId="urn:microsoft.com/office/officeart/2018/2/layout/IconLabelDescriptionList"/>
    <dgm:cxn modelId="{4F598253-D49C-4CD0-A181-E726B3F5A4B6}" type="presParOf" srcId="{72B16FBA-BF7A-480A-80D6-2CFE68A3B86A}" destId="{CAA55BBC-130A-43B7-9E67-00F0C8D5E3AE}" srcOrd="0" destOrd="0" presId="urn:microsoft.com/office/officeart/2018/2/layout/IconLabelDescriptionList"/>
    <dgm:cxn modelId="{E78FC17F-4E59-4EEF-BC98-E2C39F47EA79}" type="presParOf" srcId="{72B16FBA-BF7A-480A-80D6-2CFE68A3B86A}" destId="{1B0CDFA1-AC56-4F43-BE77-C456CDE92613}" srcOrd="1" destOrd="0" presId="urn:microsoft.com/office/officeart/2018/2/layout/IconLabelDescriptionList"/>
    <dgm:cxn modelId="{1894E15D-E297-4FF9-B958-BE9267016AB1}" type="presParOf" srcId="{72B16FBA-BF7A-480A-80D6-2CFE68A3B86A}" destId="{26FCD4F8-FA8C-41AA-824E-E677BC1EAF67}" srcOrd="2" destOrd="0" presId="urn:microsoft.com/office/officeart/2018/2/layout/IconLabelDescriptionList"/>
    <dgm:cxn modelId="{31C31BF2-A07C-49CC-9C82-0EEF7579E537}" type="presParOf" srcId="{72B16FBA-BF7A-480A-80D6-2CFE68A3B86A}" destId="{301DD434-3EB7-496B-918D-4F28C286BDD8}" srcOrd="3" destOrd="0" presId="urn:microsoft.com/office/officeart/2018/2/layout/IconLabelDescriptionList"/>
    <dgm:cxn modelId="{4EA6AE04-E671-4C41-902C-433A86DC84DC}" type="presParOf" srcId="{72B16FBA-BF7A-480A-80D6-2CFE68A3B86A}" destId="{86DF5BBF-1542-42F4-AB66-23D26AFFA2B9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45ED3C5-3429-43C1-AF58-4F775553B638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7C738B3-3CCE-41BC-8A3B-02C80E160E36}">
      <dgm:prSet custT="1"/>
      <dgm:spPr/>
      <dgm:t>
        <a:bodyPr/>
        <a:lstStyle/>
        <a:p>
          <a:r>
            <a:rPr lang="en-US" sz="5400" b="1" dirty="0"/>
            <a:t>Conclusion</a:t>
          </a:r>
          <a:endParaRPr lang="en-US" sz="5400" dirty="0"/>
        </a:p>
      </dgm:t>
    </dgm:pt>
    <dgm:pt modelId="{B3F2373E-9B2A-4AD8-8778-2AEEC71CFD16}" type="parTrans" cxnId="{A1984EAD-3038-4043-9B2D-C692B16E5729}">
      <dgm:prSet/>
      <dgm:spPr/>
      <dgm:t>
        <a:bodyPr/>
        <a:lstStyle/>
        <a:p>
          <a:endParaRPr lang="en-US"/>
        </a:p>
      </dgm:t>
    </dgm:pt>
    <dgm:pt modelId="{58C9E713-8DC1-48E1-97C5-A888604DC35A}" type="sibTrans" cxnId="{A1984EAD-3038-4043-9B2D-C692B16E5729}">
      <dgm:prSet/>
      <dgm:spPr/>
      <dgm:t>
        <a:bodyPr/>
        <a:lstStyle/>
        <a:p>
          <a:endParaRPr lang="en-US"/>
        </a:p>
      </dgm:t>
    </dgm:pt>
    <dgm:pt modelId="{8D76DCB8-84C3-4C0B-A298-762A8DE4FB5C}">
      <dgm:prSet/>
      <dgm:spPr/>
      <dgm:t>
        <a:bodyPr/>
        <a:lstStyle/>
        <a:p>
          <a:r>
            <a:rPr lang="en-US" b="1" dirty="0"/>
            <a:t>Key Insights:</a:t>
          </a:r>
          <a:endParaRPr lang="en-US" dirty="0"/>
        </a:p>
      </dgm:t>
    </dgm:pt>
    <dgm:pt modelId="{72A1E15F-506C-487E-B3D4-C31314D31D1A}" type="parTrans" cxnId="{733EE529-3389-4678-8EA6-834657B15EF5}">
      <dgm:prSet/>
      <dgm:spPr/>
      <dgm:t>
        <a:bodyPr/>
        <a:lstStyle/>
        <a:p>
          <a:endParaRPr lang="en-US"/>
        </a:p>
      </dgm:t>
    </dgm:pt>
    <dgm:pt modelId="{2EAF8385-0464-4520-80D4-DB348A6825F1}" type="sibTrans" cxnId="{733EE529-3389-4678-8EA6-834657B15EF5}">
      <dgm:prSet/>
      <dgm:spPr/>
      <dgm:t>
        <a:bodyPr/>
        <a:lstStyle/>
        <a:p>
          <a:endParaRPr lang="en-US"/>
        </a:p>
      </dgm:t>
    </dgm:pt>
    <dgm:pt modelId="{8D9A25D0-B994-4C71-9609-67B864589B27}">
      <dgm:prSet/>
      <dgm:spPr/>
      <dgm:t>
        <a:bodyPr/>
        <a:lstStyle/>
        <a:p>
          <a:r>
            <a:rPr lang="en-US"/>
            <a:t>Early bookings reduce costs.</a:t>
          </a:r>
        </a:p>
      </dgm:t>
    </dgm:pt>
    <dgm:pt modelId="{0D314489-727C-4BD2-95DD-F25442572FD1}" type="parTrans" cxnId="{AC81492C-0B57-45FE-9D26-AD9D5C4B5AD0}">
      <dgm:prSet/>
      <dgm:spPr/>
      <dgm:t>
        <a:bodyPr/>
        <a:lstStyle/>
        <a:p>
          <a:endParaRPr lang="en-US"/>
        </a:p>
      </dgm:t>
    </dgm:pt>
    <dgm:pt modelId="{7702D10C-263E-4427-A8F0-A72A5D884808}" type="sibTrans" cxnId="{AC81492C-0B57-45FE-9D26-AD9D5C4B5AD0}">
      <dgm:prSet/>
      <dgm:spPr/>
      <dgm:t>
        <a:bodyPr/>
        <a:lstStyle/>
        <a:p>
          <a:endParaRPr lang="en-US"/>
        </a:p>
      </dgm:t>
    </dgm:pt>
    <dgm:pt modelId="{32E31DE7-CA9D-4F67-93E1-751692CB8586}">
      <dgm:prSet/>
      <dgm:spPr/>
      <dgm:t>
        <a:bodyPr/>
        <a:lstStyle/>
        <a:p>
          <a:r>
            <a:rPr lang="en-US"/>
            <a:t>Duration has limited price influence in the data.</a:t>
          </a:r>
        </a:p>
      </dgm:t>
    </dgm:pt>
    <dgm:pt modelId="{51B3B48C-A367-4683-ABA3-8EDFBA98FBC0}" type="parTrans" cxnId="{0476542B-9945-4FD4-ABF3-7AB986A17496}">
      <dgm:prSet/>
      <dgm:spPr/>
      <dgm:t>
        <a:bodyPr/>
        <a:lstStyle/>
        <a:p>
          <a:endParaRPr lang="en-US"/>
        </a:p>
      </dgm:t>
    </dgm:pt>
    <dgm:pt modelId="{6637A651-669E-4BEA-9C6C-CB63F28F09D8}" type="sibTrans" cxnId="{0476542B-9945-4FD4-ABF3-7AB986A17496}">
      <dgm:prSet/>
      <dgm:spPr/>
      <dgm:t>
        <a:bodyPr/>
        <a:lstStyle/>
        <a:p>
          <a:endParaRPr lang="en-US"/>
        </a:p>
      </dgm:t>
    </dgm:pt>
    <dgm:pt modelId="{B62363AD-5970-402D-88E8-593E5E6D2843}">
      <dgm:prSet/>
      <dgm:spPr/>
      <dgm:t>
        <a:bodyPr/>
        <a:lstStyle/>
        <a:p>
          <a:r>
            <a:rPr lang="en-US"/>
            <a:t>Suggests unmeasured factors (e.g., seasonality, demand).</a:t>
          </a:r>
        </a:p>
      </dgm:t>
    </dgm:pt>
    <dgm:pt modelId="{7430074B-374F-4B78-A2EA-4D3187DC8F53}" type="parTrans" cxnId="{8017EF08-8854-4E56-9581-EA1FABADFB62}">
      <dgm:prSet/>
      <dgm:spPr/>
      <dgm:t>
        <a:bodyPr/>
        <a:lstStyle/>
        <a:p>
          <a:endParaRPr lang="en-US"/>
        </a:p>
      </dgm:t>
    </dgm:pt>
    <dgm:pt modelId="{78269F78-9100-4407-BE0A-CBB445C6031E}" type="sibTrans" cxnId="{8017EF08-8854-4E56-9581-EA1FABADFB62}">
      <dgm:prSet/>
      <dgm:spPr/>
      <dgm:t>
        <a:bodyPr/>
        <a:lstStyle/>
        <a:p>
          <a:endParaRPr lang="en-US"/>
        </a:p>
      </dgm:t>
    </dgm:pt>
    <dgm:pt modelId="{0CE77C6B-4EFB-4662-82DB-F67E8E39AFDD}">
      <dgm:prSet/>
      <dgm:spPr/>
      <dgm:t>
        <a:bodyPr/>
        <a:lstStyle/>
        <a:p>
          <a:r>
            <a:rPr lang="en-US" b="1"/>
            <a:t>Recommendations</a:t>
          </a:r>
          <a:r>
            <a:rPr lang="en-US"/>
            <a:t>:</a:t>
          </a:r>
        </a:p>
      </dgm:t>
    </dgm:pt>
    <dgm:pt modelId="{AE10C878-52E4-4277-B488-D7C551DD9D11}" type="parTrans" cxnId="{1A4990DB-E63B-4686-956E-748F535D4935}">
      <dgm:prSet/>
      <dgm:spPr/>
      <dgm:t>
        <a:bodyPr/>
        <a:lstStyle/>
        <a:p>
          <a:endParaRPr lang="en-US"/>
        </a:p>
      </dgm:t>
    </dgm:pt>
    <dgm:pt modelId="{1FB9A32A-ECC7-4C8C-9598-9AB5BCFD01D2}" type="sibTrans" cxnId="{1A4990DB-E63B-4686-956E-748F535D4935}">
      <dgm:prSet/>
      <dgm:spPr/>
      <dgm:t>
        <a:bodyPr/>
        <a:lstStyle/>
        <a:p>
          <a:endParaRPr lang="en-US"/>
        </a:p>
      </dgm:t>
    </dgm:pt>
    <dgm:pt modelId="{5F096098-33DD-48D1-9A08-BA2CACC217C6}">
      <dgm:prSet/>
      <dgm:spPr/>
      <dgm:t>
        <a:bodyPr/>
        <a:lstStyle/>
        <a:p>
          <a:r>
            <a:rPr lang="en-US"/>
            <a:t>Airlines should optimize strategies considering more variables.</a:t>
          </a:r>
        </a:p>
      </dgm:t>
    </dgm:pt>
    <dgm:pt modelId="{4E6899FE-E980-4103-8F92-E28A4C39F557}" type="parTrans" cxnId="{AEC6ADB8-B3E7-4E2B-A06D-8829E9386AEC}">
      <dgm:prSet/>
      <dgm:spPr/>
      <dgm:t>
        <a:bodyPr/>
        <a:lstStyle/>
        <a:p>
          <a:endParaRPr lang="en-US"/>
        </a:p>
      </dgm:t>
    </dgm:pt>
    <dgm:pt modelId="{6C5970BF-4499-4D44-8BBF-A5D479515957}" type="sibTrans" cxnId="{AEC6ADB8-B3E7-4E2B-A06D-8829E9386AEC}">
      <dgm:prSet/>
      <dgm:spPr/>
      <dgm:t>
        <a:bodyPr/>
        <a:lstStyle/>
        <a:p>
          <a:endParaRPr lang="en-US"/>
        </a:p>
      </dgm:t>
    </dgm:pt>
    <dgm:pt modelId="{79AADA49-0DEB-4E9A-849D-A0BB866F3C92}">
      <dgm:prSet/>
      <dgm:spPr/>
      <dgm:t>
        <a:bodyPr/>
        <a:lstStyle/>
        <a:p>
          <a:r>
            <a:rPr lang="en-US"/>
            <a:t>Future studies: Include external factors for robust pricing models.</a:t>
          </a:r>
        </a:p>
      </dgm:t>
    </dgm:pt>
    <dgm:pt modelId="{EFEAE4AA-B144-447E-B12D-966008C24A32}" type="parTrans" cxnId="{3F08B306-3B9D-458B-BD60-A0EA73651ACD}">
      <dgm:prSet/>
      <dgm:spPr/>
      <dgm:t>
        <a:bodyPr/>
        <a:lstStyle/>
        <a:p>
          <a:endParaRPr lang="en-US"/>
        </a:p>
      </dgm:t>
    </dgm:pt>
    <dgm:pt modelId="{CBB57513-0751-41C8-A76A-CA4397E5AFE5}" type="sibTrans" cxnId="{3F08B306-3B9D-458B-BD60-A0EA73651ACD}">
      <dgm:prSet/>
      <dgm:spPr/>
      <dgm:t>
        <a:bodyPr/>
        <a:lstStyle/>
        <a:p>
          <a:endParaRPr lang="en-US"/>
        </a:p>
      </dgm:t>
    </dgm:pt>
    <dgm:pt modelId="{6E26EEC9-41FF-46EC-8780-AFFB5A7A71F1}" type="pres">
      <dgm:prSet presAssocID="{145ED3C5-3429-43C1-AF58-4F775553B638}" presName="outerComposite" presStyleCnt="0">
        <dgm:presLayoutVars>
          <dgm:chMax val="5"/>
          <dgm:dir/>
          <dgm:resizeHandles val="exact"/>
        </dgm:presLayoutVars>
      </dgm:prSet>
      <dgm:spPr/>
    </dgm:pt>
    <dgm:pt modelId="{6A654B54-15F6-4051-BE6E-7F2E1CB88399}" type="pres">
      <dgm:prSet presAssocID="{145ED3C5-3429-43C1-AF58-4F775553B638}" presName="dummyMaxCanvas" presStyleCnt="0">
        <dgm:presLayoutVars/>
      </dgm:prSet>
      <dgm:spPr/>
    </dgm:pt>
    <dgm:pt modelId="{C5F9AC16-2ECF-4B2D-B911-F5613FFAB387}" type="pres">
      <dgm:prSet presAssocID="{145ED3C5-3429-43C1-AF58-4F775553B638}" presName="ThreeNodes_1" presStyleLbl="node1" presStyleIdx="0" presStyleCnt="3">
        <dgm:presLayoutVars>
          <dgm:bulletEnabled val="1"/>
        </dgm:presLayoutVars>
      </dgm:prSet>
      <dgm:spPr/>
    </dgm:pt>
    <dgm:pt modelId="{00441ACB-5151-4CEF-ACD8-85547783FE31}" type="pres">
      <dgm:prSet presAssocID="{145ED3C5-3429-43C1-AF58-4F775553B638}" presName="ThreeNodes_2" presStyleLbl="node1" presStyleIdx="1" presStyleCnt="3">
        <dgm:presLayoutVars>
          <dgm:bulletEnabled val="1"/>
        </dgm:presLayoutVars>
      </dgm:prSet>
      <dgm:spPr/>
    </dgm:pt>
    <dgm:pt modelId="{773529B4-B838-423E-924E-A47A8A2BB2FF}" type="pres">
      <dgm:prSet presAssocID="{145ED3C5-3429-43C1-AF58-4F775553B638}" presName="ThreeNodes_3" presStyleLbl="node1" presStyleIdx="2" presStyleCnt="3">
        <dgm:presLayoutVars>
          <dgm:bulletEnabled val="1"/>
        </dgm:presLayoutVars>
      </dgm:prSet>
      <dgm:spPr/>
    </dgm:pt>
    <dgm:pt modelId="{14824233-EB06-4FFF-99C3-2BCE02224037}" type="pres">
      <dgm:prSet presAssocID="{145ED3C5-3429-43C1-AF58-4F775553B638}" presName="ThreeConn_1-2" presStyleLbl="fgAccFollowNode1" presStyleIdx="0" presStyleCnt="2">
        <dgm:presLayoutVars>
          <dgm:bulletEnabled val="1"/>
        </dgm:presLayoutVars>
      </dgm:prSet>
      <dgm:spPr/>
    </dgm:pt>
    <dgm:pt modelId="{4C419DED-886B-4564-91A4-63EA6EF0C171}" type="pres">
      <dgm:prSet presAssocID="{145ED3C5-3429-43C1-AF58-4F775553B638}" presName="ThreeConn_2-3" presStyleLbl="fgAccFollowNode1" presStyleIdx="1" presStyleCnt="2">
        <dgm:presLayoutVars>
          <dgm:bulletEnabled val="1"/>
        </dgm:presLayoutVars>
      </dgm:prSet>
      <dgm:spPr/>
    </dgm:pt>
    <dgm:pt modelId="{FFAA21F5-057F-4E6B-85CF-6F9BCE5ACDFE}" type="pres">
      <dgm:prSet presAssocID="{145ED3C5-3429-43C1-AF58-4F775553B638}" presName="ThreeNodes_1_text" presStyleLbl="node1" presStyleIdx="2" presStyleCnt="3">
        <dgm:presLayoutVars>
          <dgm:bulletEnabled val="1"/>
        </dgm:presLayoutVars>
      </dgm:prSet>
      <dgm:spPr/>
    </dgm:pt>
    <dgm:pt modelId="{5DAF987C-0622-42FB-8478-7D4150C769EA}" type="pres">
      <dgm:prSet presAssocID="{145ED3C5-3429-43C1-AF58-4F775553B638}" presName="ThreeNodes_2_text" presStyleLbl="node1" presStyleIdx="2" presStyleCnt="3">
        <dgm:presLayoutVars>
          <dgm:bulletEnabled val="1"/>
        </dgm:presLayoutVars>
      </dgm:prSet>
      <dgm:spPr/>
    </dgm:pt>
    <dgm:pt modelId="{6A65A95B-B7F3-4E55-8D82-8703A6666DD5}" type="pres">
      <dgm:prSet presAssocID="{145ED3C5-3429-43C1-AF58-4F775553B638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96BEE100-839F-4743-A066-688C437F9F7E}" type="presOf" srcId="{58C9E713-8DC1-48E1-97C5-A888604DC35A}" destId="{14824233-EB06-4FFF-99C3-2BCE02224037}" srcOrd="0" destOrd="0" presId="urn:microsoft.com/office/officeart/2005/8/layout/vProcess5"/>
    <dgm:cxn modelId="{3F08B306-3B9D-458B-BD60-A0EA73651ACD}" srcId="{0CE77C6B-4EFB-4662-82DB-F67E8E39AFDD}" destId="{79AADA49-0DEB-4E9A-849D-A0BB866F3C92}" srcOrd="1" destOrd="0" parTransId="{EFEAE4AA-B144-447E-B12D-966008C24A32}" sibTransId="{CBB57513-0751-41C8-A76A-CA4397E5AFE5}"/>
    <dgm:cxn modelId="{1493EA08-A5A4-4F45-A498-CA5B5340D5EE}" type="presOf" srcId="{0CE77C6B-4EFB-4662-82DB-F67E8E39AFDD}" destId="{773529B4-B838-423E-924E-A47A8A2BB2FF}" srcOrd="0" destOrd="0" presId="urn:microsoft.com/office/officeart/2005/8/layout/vProcess5"/>
    <dgm:cxn modelId="{8017EF08-8854-4E56-9581-EA1FABADFB62}" srcId="{8D76DCB8-84C3-4C0B-A298-762A8DE4FB5C}" destId="{B62363AD-5970-402D-88E8-593E5E6D2843}" srcOrd="2" destOrd="0" parTransId="{7430074B-374F-4B78-A2EA-4D3187DC8F53}" sibTransId="{78269F78-9100-4407-BE0A-CBB445C6031E}"/>
    <dgm:cxn modelId="{5BCFC513-152F-4C1D-8215-6C24D2D8358E}" type="presOf" srcId="{32E31DE7-CA9D-4F67-93E1-751692CB8586}" destId="{5DAF987C-0622-42FB-8478-7D4150C769EA}" srcOrd="1" destOrd="2" presId="urn:microsoft.com/office/officeart/2005/8/layout/vProcess5"/>
    <dgm:cxn modelId="{C614EE15-3E4F-48DD-81BB-3515BFC97C3D}" type="presOf" srcId="{37C738B3-3CCE-41BC-8A3B-02C80E160E36}" destId="{C5F9AC16-2ECF-4B2D-B911-F5613FFAB387}" srcOrd="0" destOrd="0" presId="urn:microsoft.com/office/officeart/2005/8/layout/vProcess5"/>
    <dgm:cxn modelId="{32DD5217-971A-4575-8E22-38D8D4322B24}" type="presOf" srcId="{B62363AD-5970-402D-88E8-593E5E6D2843}" destId="{00441ACB-5151-4CEF-ACD8-85547783FE31}" srcOrd="0" destOrd="3" presId="urn:microsoft.com/office/officeart/2005/8/layout/vProcess5"/>
    <dgm:cxn modelId="{BE75FB28-470D-4D96-9033-A3B2079C6F59}" type="presOf" srcId="{2EAF8385-0464-4520-80D4-DB348A6825F1}" destId="{4C419DED-886B-4564-91A4-63EA6EF0C171}" srcOrd="0" destOrd="0" presId="urn:microsoft.com/office/officeart/2005/8/layout/vProcess5"/>
    <dgm:cxn modelId="{733EE529-3389-4678-8EA6-834657B15EF5}" srcId="{145ED3C5-3429-43C1-AF58-4F775553B638}" destId="{8D76DCB8-84C3-4C0B-A298-762A8DE4FB5C}" srcOrd="1" destOrd="0" parTransId="{72A1E15F-506C-487E-B3D4-C31314D31D1A}" sibTransId="{2EAF8385-0464-4520-80D4-DB348A6825F1}"/>
    <dgm:cxn modelId="{0476542B-9945-4FD4-ABF3-7AB986A17496}" srcId="{8D76DCB8-84C3-4C0B-A298-762A8DE4FB5C}" destId="{32E31DE7-CA9D-4F67-93E1-751692CB8586}" srcOrd="1" destOrd="0" parTransId="{51B3B48C-A367-4683-ABA3-8EDFBA98FBC0}" sibTransId="{6637A651-669E-4BEA-9C6C-CB63F28F09D8}"/>
    <dgm:cxn modelId="{AC81492C-0B57-45FE-9D26-AD9D5C4B5AD0}" srcId="{8D76DCB8-84C3-4C0B-A298-762A8DE4FB5C}" destId="{8D9A25D0-B994-4C71-9609-67B864589B27}" srcOrd="0" destOrd="0" parTransId="{0D314489-727C-4BD2-95DD-F25442572FD1}" sibTransId="{7702D10C-263E-4427-A8F0-A72A5D884808}"/>
    <dgm:cxn modelId="{BC510B37-D426-4D5C-B892-3CF9C77430F3}" type="presOf" srcId="{37C738B3-3CCE-41BC-8A3B-02C80E160E36}" destId="{FFAA21F5-057F-4E6B-85CF-6F9BCE5ACDFE}" srcOrd="1" destOrd="0" presId="urn:microsoft.com/office/officeart/2005/8/layout/vProcess5"/>
    <dgm:cxn modelId="{16919060-B4FB-4A56-BB87-67B09FD71A90}" type="presOf" srcId="{B62363AD-5970-402D-88E8-593E5E6D2843}" destId="{5DAF987C-0622-42FB-8478-7D4150C769EA}" srcOrd="1" destOrd="3" presId="urn:microsoft.com/office/officeart/2005/8/layout/vProcess5"/>
    <dgm:cxn modelId="{5BB8FE54-E528-4148-9BDD-68551DEA95D1}" type="presOf" srcId="{145ED3C5-3429-43C1-AF58-4F775553B638}" destId="{6E26EEC9-41FF-46EC-8780-AFFB5A7A71F1}" srcOrd="0" destOrd="0" presId="urn:microsoft.com/office/officeart/2005/8/layout/vProcess5"/>
    <dgm:cxn modelId="{7A31C480-D94F-4792-AB1C-0039148B6333}" type="presOf" srcId="{32E31DE7-CA9D-4F67-93E1-751692CB8586}" destId="{00441ACB-5151-4CEF-ACD8-85547783FE31}" srcOrd="0" destOrd="2" presId="urn:microsoft.com/office/officeart/2005/8/layout/vProcess5"/>
    <dgm:cxn modelId="{FCF03083-8EDE-4D16-B645-5C315B78F95E}" type="presOf" srcId="{8D76DCB8-84C3-4C0B-A298-762A8DE4FB5C}" destId="{00441ACB-5151-4CEF-ACD8-85547783FE31}" srcOrd="0" destOrd="0" presId="urn:microsoft.com/office/officeart/2005/8/layout/vProcess5"/>
    <dgm:cxn modelId="{0618C287-68A4-40B1-B43C-66117DE9C102}" type="presOf" srcId="{5F096098-33DD-48D1-9A08-BA2CACC217C6}" destId="{6A65A95B-B7F3-4E55-8D82-8703A6666DD5}" srcOrd="1" destOrd="1" presId="urn:microsoft.com/office/officeart/2005/8/layout/vProcess5"/>
    <dgm:cxn modelId="{3558DBA8-1068-4359-B1EC-0BD976FA22FD}" type="presOf" srcId="{79AADA49-0DEB-4E9A-849D-A0BB866F3C92}" destId="{6A65A95B-B7F3-4E55-8D82-8703A6666DD5}" srcOrd="1" destOrd="2" presId="urn:microsoft.com/office/officeart/2005/8/layout/vProcess5"/>
    <dgm:cxn modelId="{A1984EAD-3038-4043-9B2D-C692B16E5729}" srcId="{145ED3C5-3429-43C1-AF58-4F775553B638}" destId="{37C738B3-3CCE-41BC-8A3B-02C80E160E36}" srcOrd="0" destOrd="0" parTransId="{B3F2373E-9B2A-4AD8-8778-2AEEC71CFD16}" sibTransId="{58C9E713-8DC1-48E1-97C5-A888604DC35A}"/>
    <dgm:cxn modelId="{639F8EB6-9DC2-483A-B865-BFD28519E082}" type="presOf" srcId="{5F096098-33DD-48D1-9A08-BA2CACC217C6}" destId="{773529B4-B838-423E-924E-A47A8A2BB2FF}" srcOrd="0" destOrd="1" presId="urn:microsoft.com/office/officeart/2005/8/layout/vProcess5"/>
    <dgm:cxn modelId="{AEC6ADB8-B3E7-4E2B-A06D-8829E9386AEC}" srcId="{0CE77C6B-4EFB-4662-82DB-F67E8E39AFDD}" destId="{5F096098-33DD-48D1-9A08-BA2CACC217C6}" srcOrd="0" destOrd="0" parTransId="{4E6899FE-E980-4103-8F92-E28A4C39F557}" sibTransId="{6C5970BF-4499-4D44-8BBF-A5D479515957}"/>
    <dgm:cxn modelId="{4FBCF0BA-1D10-4A3B-BCA2-F09176EEA5BF}" type="presOf" srcId="{8D76DCB8-84C3-4C0B-A298-762A8DE4FB5C}" destId="{5DAF987C-0622-42FB-8478-7D4150C769EA}" srcOrd="1" destOrd="0" presId="urn:microsoft.com/office/officeart/2005/8/layout/vProcess5"/>
    <dgm:cxn modelId="{1A4990DB-E63B-4686-956E-748F535D4935}" srcId="{145ED3C5-3429-43C1-AF58-4F775553B638}" destId="{0CE77C6B-4EFB-4662-82DB-F67E8E39AFDD}" srcOrd="2" destOrd="0" parTransId="{AE10C878-52E4-4277-B488-D7C551DD9D11}" sibTransId="{1FB9A32A-ECC7-4C8C-9598-9AB5BCFD01D2}"/>
    <dgm:cxn modelId="{51D459E5-9FDB-471D-88FB-A2542CD9B0C6}" type="presOf" srcId="{8D9A25D0-B994-4C71-9609-67B864589B27}" destId="{00441ACB-5151-4CEF-ACD8-85547783FE31}" srcOrd="0" destOrd="1" presId="urn:microsoft.com/office/officeart/2005/8/layout/vProcess5"/>
    <dgm:cxn modelId="{34EF7DE6-EF69-4A52-84F2-8A6452C123B3}" type="presOf" srcId="{79AADA49-0DEB-4E9A-849D-A0BB866F3C92}" destId="{773529B4-B838-423E-924E-A47A8A2BB2FF}" srcOrd="0" destOrd="2" presId="urn:microsoft.com/office/officeart/2005/8/layout/vProcess5"/>
    <dgm:cxn modelId="{79DB49F4-F1DF-4E98-BD89-AC1320F608A9}" type="presOf" srcId="{0CE77C6B-4EFB-4662-82DB-F67E8E39AFDD}" destId="{6A65A95B-B7F3-4E55-8D82-8703A6666DD5}" srcOrd="1" destOrd="0" presId="urn:microsoft.com/office/officeart/2005/8/layout/vProcess5"/>
    <dgm:cxn modelId="{68453DF5-A553-462A-AB7A-46C174BDB4FE}" type="presOf" srcId="{8D9A25D0-B994-4C71-9609-67B864589B27}" destId="{5DAF987C-0622-42FB-8478-7D4150C769EA}" srcOrd="1" destOrd="1" presId="urn:microsoft.com/office/officeart/2005/8/layout/vProcess5"/>
    <dgm:cxn modelId="{9691603C-CEA7-4304-A6F0-CF588AB6304C}" type="presParOf" srcId="{6E26EEC9-41FF-46EC-8780-AFFB5A7A71F1}" destId="{6A654B54-15F6-4051-BE6E-7F2E1CB88399}" srcOrd="0" destOrd="0" presId="urn:microsoft.com/office/officeart/2005/8/layout/vProcess5"/>
    <dgm:cxn modelId="{91BAE456-0B8B-4B3B-97E9-8C13D1321188}" type="presParOf" srcId="{6E26EEC9-41FF-46EC-8780-AFFB5A7A71F1}" destId="{C5F9AC16-2ECF-4B2D-B911-F5613FFAB387}" srcOrd="1" destOrd="0" presId="urn:microsoft.com/office/officeart/2005/8/layout/vProcess5"/>
    <dgm:cxn modelId="{7DEA81A7-E209-487F-ACB5-CC462D149903}" type="presParOf" srcId="{6E26EEC9-41FF-46EC-8780-AFFB5A7A71F1}" destId="{00441ACB-5151-4CEF-ACD8-85547783FE31}" srcOrd="2" destOrd="0" presId="urn:microsoft.com/office/officeart/2005/8/layout/vProcess5"/>
    <dgm:cxn modelId="{E9C7C251-2BBB-41FA-82DA-BF79438E2FA1}" type="presParOf" srcId="{6E26EEC9-41FF-46EC-8780-AFFB5A7A71F1}" destId="{773529B4-B838-423E-924E-A47A8A2BB2FF}" srcOrd="3" destOrd="0" presId="urn:microsoft.com/office/officeart/2005/8/layout/vProcess5"/>
    <dgm:cxn modelId="{8681344E-C177-4951-8CFD-D39CFB0EAC9C}" type="presParOf" srcId="{6E26EEC9-41FF-46EC-8780-AFFB5A7A71F1}" destId="{14824233-EB06-4FFF-99C3-2BCE02224037}" srcOrd="4" destOrd="0" presId="urn:microsoft.com/office/officeart/2005/8/layout/vProcess5"/>
    <dgm:cxn modelId="{1F85D38C-0E9F-4F64-B02B-37F3D2EDAE6E}" type="presParOf" srcId="{6E26EEC9-41FF-46EC-8780-AFFB5A7A71F1}" destId="{4C419DED-886B-4564-91A4-63EA6EF0C171}" srcOrd="5" destOrd="0" presId="urn:microsoft.com/office/officeart/2005/8/layout/vProcess5"/>
    <dgm:cxn modelId="{464E8B61-F5EB-464D-A482-4655EA27D962}" type="presParOf" srcId="{6E26EEC9-41FF-46EC-8780-AFFB5A7A71F1}" destId="{FFAA21F5-057F-4E6B-85CF-6F9BCE5ACDFE}" srcOrd="6" destOrd="0" presId="urn:microsoft.com/office/officeart/2005/8/layout/vProcess5"/>
    <dgm:cxn modelId="{2A4FFA53-104F-4DA5-BDFF-770DBFB13FCB}" type="presParOf" srcId="{6E26EEC9-41FF-46EC-8780-AFFB5A7A71F1}" destId="{5DAF987C-0622-42FB-8478-7D4150C769EA}" srcOrd="7" destOrd="0" presId="urn:microsoft.com/office/officeart/2005/8/layout/vProcess5"/>
    <dgm:cxn modelId="{DE9C5963-5A07-4E11-B068-238DCA13AC45}" type="presParOf" srcId="{6E26EEC9-41FF-46EC-8780-AFFB5A7A71F1}" destId="{6A65A95B-B7F3-4E55-8D82-8703A6666DD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CB18EA-4DC8-40CA-A942-8EE4A68199D7}">
      <dsp:nvSpPr>
        <dsp:cNvPr id="0" name=""/>
        <dsp:cNvSpPr/>
      </dsp:nvSpPr>
      <dsp:spPr>
        <a:xfrm>
          <a:off x="8812" y="190559"/>
          <a:ext cx="1171245" cy="11712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9BF1EC-7CCD-4075-9FE8-B66EF5D8B410}">
      <dsp:nvSpPr>
        <dsp:cNvPr id="0" name=""/>
        <dsp:cNvSpPr/>
      </dsp:nvSpPr>
      <dsp:spPr>
        <a:xfrm>
          <a:off x="8812" y="1503615"/>
          <a:ext cx="3346416" cy="501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b="1" kern="1200" dirty="0"/>
            <a:t>EXPLORATORY DATA ANALYSIS</a:t>
          </a:r>
          <a:endParaRPr lang="en-US" sz="2100" kern="1200" dirty="0"/>
        </a:p>
      </dsp:txBody>
      <dsp:txXfrm>
        <a:off x="8812" y="1503615"/>
        <a:ext cx="3346416" cy="501962"/>
      </dsp:txXfrm>
    </dsp:sp>
    <dsp:sp modelId="{0E95E5E7-EAAD-414E-A4DC-FF59583CDD45}">
      <dsp:nvSpPr>
        <dsp:cNvPr id="0" name=""/>
        <dsp:cNvSpPr/>
      </dsp:nvSpPr>
      <dsp:spPr>
        <a:xfrm>
          <a:off x="8812" y="2071536"/>
          <a:ext cx="3346416" cy="1416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3A6BBB-4534-4BE5-A066-5C00E2F73297}">
      <dsp:nvSpPr>
        <dsp:cNvPr id="0" name=""/>
        <dsp:cNvSpPr/>
      </dsp:nvSpPr>
      <dsp:spPr>
        <a:xfrm>
          <a:off x="3940851" y="190559"/>
          <a:ext cx="1171245" cy="11712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FBC8AA-F8B7-4AA6-AB88-3F35474AAB98}">
      <dsp:nvSpPr>
        <dsp:cNvPr id="0" name=""/>
        <dsp:cNvSpPr/>
      </dsp:nvSpPr>
      <dsp:spPr>
        <a:xfrm>
          <a:off x="3940851" y="1503615"/>
          <a:ext cx="3346416" cy="501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b="1" kern="1200"/>
            <a:t>Focus Areas:</a:t>
          </a:r>
          <a:endParaRPr lang="en-US" sz="2100" kern="1200"/>
        </a:p>
      </dsp:txBody>
      <dsp:txXfrm>
        <a:off x="3940851" y="1503615"/>
        <a:ext cx="3346416" cy="501962"/>
      </dsp:txXfrm>
    </dsp:sp>
    <dsp:sp modelId="{72BF2F2B-273C-4C59-81D7-C871D4E38235}">
      <dsp:nvSpPr>
        <dsp:cNvPr id="0" name=""/>
        <dsp:cNvSpPr/>
      </dsp:nvSpPr>
      <dsp:spPr>
        <a:xfrm>
          <a:off x="3940851" y="2071536"/>
          <a:ext cx="3346416" cy="1416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Flight duration, distance, booking behavior, ticket class</a:t>
          </a:r>
        </a:p>
      </dsp:txBody>
      <dsp:txXfrm>
        <a:off x="3940851" y="2071536"/>
        <a:ext cx="3346416" cy="1416934"/>
      </dsp:txXfrm>
    </dsp:sp>
    <dsp:sp modelId="{90AD5D4E-371F-43FA-8823-27E1B32836E8}">
      <dsp:nvSpPr>
        <dsp:cNvPr id="0" name=""/>
        <dsp:cNvSpPr/>
      </dsp:nvSpPr>
      <dsp:spPr>
        <a:xfrm>
          <a:off x="7872890" y="190559"/>
          <a:ext cx="1171245" cy="11712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B101FA-0923-4AB4-9385-3BB55D9FD80D}">
      <dsp:nvSpPr>
        <dsp:cNvPr id="0" name=""/>
        <dsp:cNvSpPr/>
      </dsp:nvSpPr>
      <dsp:spPr>
        <a:xfrm>
          <a:off x="7872890" y="1503615"/>
          <a:ext cx="3346416" cy="501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b="1" kern="1200"/>
            <a:t>Key Findings:</a:t>
          </a:r>
          <a:endParaRPr lang="en-US" sz="2100" kern="1200"/>
        </a:p>
      </dsp:txBody>
      <dsp:txXfrm>
        <a:off x="7872890" y="1503615"/>
        <a:ext cx="3346416" cy="501962"/>
      </dsp:txXfrm>
    </dsp:sp>
    <dsp:sp modelId="{04A40A5D-024E-4E98-BFF7-7E385B5B25C3}">
      <dsp:nvSpPr>
        <dsp:cNvPr id="0" name=""/>
        <dsp:cNvSpPr/>
      </dsp:nvSpPr>
      <dsp:spPr>
        <a:xfrm>
          <a:off x="7872890" y="2071536"/>
          <a:ext cx="3346416" cy="1416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Higher frequencies on specific days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First Class showed unexpected dominance due to promotions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Longer flights and advance bookings tend to affect prices.</a:t>
          </a:r>
        </a:p>
      </dsp:txBody>
      <dsp:txXfrm>
        <a:off x="7872890" y="2071536"/>
        <a:ext cx="3346416" cy="14169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4A5117-2D2B-438B-9CC6-5208688851FE}">
      <dsp:nvSpPr>
        <dsp:cNvPr id="0" name=""/>
        <dsp:cNvSpPr/>
      </dsp:nvSpPr>
      <dsp:spPr>
        <a:xfrm>
          <a:off x="920647" y="148186"/>
          <a:ext cx="1510523" cy="13888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30267C-77A5-4A99-95D2-ADA0AFAFC583}">
      <dsp:nvSpPr>
        <dsp:cNvPr id="0" name=""/>
        <dsp:cNvSpPr/>
      </dsp:nvSpPr>
      <dsp:spPr>
        <a:xfrm>
          <a:off x="920647" y="1682480"/>
          <a:ext cx="4315781" cy="595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466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300" b="1" kern="1200"/>
            <a:t>Descriptive Statistics</a:t>
          </a:r>
          <a:endParaRPr lang="en-US" sz="3300" kern="1200"/>
        </a:p>
      </dsp:txBody>
      <dsp:txXfrm>
        <a:off x="920647" y="1682480"/>
        <a:ext cx="4315781" cy="595216"/>
      </dsp:txXfrm>
    </dsp:sp>
    <dsp:sp modelId="{61755783-B59F-4B0C-9624-7921F0CD2AF5}">
      <dsp:nvSpPr>
        <dsp:cNvPr id="0" name=""/>
        <dsp:cNvSpPr/>
      </dsp:nvSpPr>
      <dsp:spPr>
        <a:xfrm>
          <a:off x="920647" y="2345350"/>
          <a:ext cx="4315781" cy="1185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A55BBC-130A-43B7-9E67-00F0C8D5E3AE}">
      <dsp:nvSpPr>
        <dsp:cNvPr id="0" name=""/>
        <dsp:cNvSpPr/>
      </dsp:nvSpPr>
      <dsp:spPr>
        <a:xfrm>
          <a:off x="5991690" y="148186"/>
          <a:ext cx="1510523" cy="13888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FCD4F8-FA8C-41AA-824E-E677BC1EAF67}">
      <dsp:nvSpPr>
        <dsp:cNvPr id="0" name=""/>
        <dsp:cNvSpPr/>
      </dsp:nvSpPr>
      <dsp:spPr>
        <a:xfrm>
          <a:off x="5991690" y="1682480"/>
          <a:ext cx="4315781" cy="595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466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300" b="1" kern="1200"/>
            <a:t>Summary of key metrics:</a:t>
          </a:r>
          <a:endParaRPr lang="en-US" sz="3300" kern="1200"/>
        </a:p>
      </dsp:txBody>
      <dsp:txXfrm>
        <a:off x="5991690" y="1682480"/>
        <a:ext cx="4315781" cy="595216"/>
      </dsp:txXfrm>
    </dsp:sp>
    <dsp:sp modelId="{86DF5BBF-1542-42F4-AB66-23D26AFFA2B9}">
      <dsp:nvSpPr>
        <dsp:cNvPr id="0" name=""/>
        <dsp:cNvSpPr/>
      </dsp:nvSpPr>
      <dsp:spPr>
        <a:xfrm>
          <a:off x="5991690" y="2345350"/>
          <a:ext cx="4315781" cy="1185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Distance: Avg 4002 miles; max 8000 miles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Flight Duration: Avg 8 hours; max 15 hours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Advance Booking Days: Avg 182 days; max 364 days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Flight Price: Avg $1026; max ~$2000</a:t>
          </a:r>
        </a:p>
      </dsp:txBody>
      <dsp:txXfrm>
        <a:off x="5991690" y="2345350"/>
        <a:ext cx="4315781" cy="11854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F9AC16-2ECF-4B2D-B911-F5613FFAB387}">
      <dsp:nvSpPr>
        <dsp:cNvPr id="0" name=""/>
        <dsp:cNvSpPr/>
      </dsp:nvSpPr>
      <dsp:spPr>
        <a:xfrm>
          <a:off x="0" y="0"/>
          <a:ext cx="13932981" cy="18867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b="1" kern="1200" dirty="0"/>
            <a:t>Conclusion</a:t>
          </a:r>
          <a:endParaRPr lang="en-US" sz="5400" kern="1200" dirty="0"/>
        </a:p>
      </dsp:txBody>
      <dsp:txXfrm>
        <a:off x="55261" y="55261"/>
        <a:ext cx="11897018" cy="1776240"/>
      </dsp:txXfrm>
    </dsp:sp>
    <dsp:sp modelId="{00441ACB-5151-4CEF-ACD8-85547783FE31}">
      <dsp:nvSpPr>
        <dsp:cNvPr id="0" name=""/>
        <dsp:cNvSpPr/>
      </dsp:nvSpPr>
      <dsp:spPr>
        <a:xfrm>
          <a:off x="1229380" y="2201222"/>
          <a:ext cx="13932981" cy="1886762"/>
        </a:xfrm>
        <a:prstGeom prst="roundRect">
          <a:avLst>
            <a:gd name="adj" fmla="val 10000"/>
          </a:avLst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Key Insights:</a:t>
          </a:r>
          <a:endParaRPr lang="en-US" sz="27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Early bookings reduce costs.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Duration has limited price influence in the data.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Suggests unmeasured factors (e.g., seasonality, demand).</a:t>
          </a:r>
        </a:p>
      </dsp:txBody>
      <dsp:txXfrm>
        <a:off x="1284641" y="2256483"/>
        <a:ext cx="11366683" cy="1776240"/>
      </dsp:txXfrm>
    </dsp:sp>
    <dsp:sp modelId="{773529B4-B838-423E-924E-A47A8A2BB2FF}">
      <dsp:nvSpPr>
        <dsp:cNvPr id="0" name=""/>
        <dsp:cNvSpPr/>
      </dsp:nvSpPr>
      <dsp:spPr>
        <a:xfrm>
          <a:off x="2458761" y="4402445"/>
          <a:ext cx="13932981" cy="1886762"/>
        </a:xfrm>
        <a:prstGeom prst="roundRect">
          <a:avLst>
            <a:gd name="adj" fmla="val 10000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Recommendations</a:t>
          </a:r>
          <a:r>
            <a:rPr lang="en-US" sz="2700" kern="1200"/>
            <a:t>: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Airlines should optimize strategies considering more variables.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Future studies: Include external factors for robust pricing models.</a:t>
          </a:r>
        </a:p>
      </dsp:txBody>
      <dsp:txXfrm>
        <a:off x="2514022" y="4457706"/>
        <a:ext cx="11366683" cy="1776240"/>
      </dsp:txXfrm>
    </dsp:sp>
    <dsp:sp modelId="{14824233-EB06-4FFF-99C3-2BCE02224037}">
      <dsp:nvSpPr>
        <dsp:cNvPr id="0" name=""/>
        <dsp:cNvSpPr/>
      </dsp:nvSpPr>
      <dsp:spPr>
        <a:xfrm>
          <a:off x="12706585" y="1430794"/>
          <a:ext cx="1226395" cy="122639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2982524" y="1430794"/>
        <a:ext cx="674517" cy="922862"/>
      </dsp:txXfrm>
    </dsp:sp>
    <dsp:sp modelId="{4C419DED-886B-4564-91A4-63EA6EF0C171}">
      <dsp:nvSpPr>
        <dsp:cNvPr id="0" name=""/>
        <dsp:cNvSpPr/>
      </dsp:nvSpPr>
      <dsp:spPr>
        <a:xfrm>
          <a:off x="13935966" y="3619439"/>
          <a:ext cx="1226395" cy="122639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4211905" y="3619439"/>
        <a:ext cx="674517" cy="9228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F1D3D8-2776-42CC-8CF3-DCC7309C3713}" type="datetimeFigureOut">
              <a:rPr lang="en-GB" smtClean="0"/>
              <a:t>01/12/2024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755827-F00B-4E35-A771-006565A8F0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5045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755827-F00B-4E35-A771-006565A8F0F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3910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755827-F00B-4E35-A771-006565A8F0F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148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7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7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1.jpe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7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A blue and white airplane&#10;&#10;Description automatically generated">
            <a:extLst>
              <a:ext uri="{FF2B5EF4-FFF2-40B4-BE49-F238E27FC236}">
                <a16:creationId xmlns:a16="http://schemas.microsoft.com/office/drawing/2014/main" id="{EFB2E5AD-B52A-E23E-86A3-1F65E94303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"/>
          <a:stretch/>
        </p:blipFill>
        <p:spPr>
          <a:xfrm>
            <a:off x="-3519" y="2752937"/>
            <a:ext cx="8499820" cy="4781126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791700" y="2624634"/>
            <a:ext cx="707745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4"/>
          <p:cNvSpPr txBox="1"/>
          <p:nvPr/>
        </p:nvSpPr>
        <p:spPr>
          <a:xfrm>
            <a:off x="8694604" y="2407717"/>
            <a:ext cx="7070995" cy="5471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 b="1" dirty="0">
              <a:solidFill>
                <a:schemeClr val="bg1"/>
              </a:solidFill>
              <a:sym typeface="Chunk Five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solidFill>
                  <a:schemeClr val="bg1"/>
                </a:solidFill>
                <a:sym typeface="Chunk Five"/>
              </a:rPr>
              <a:t>Group 14</a:t>
            </a:r>
            <a:br>
              <a:rPr lang="en-US" sz="2800" b="1" dirty="0">
                <a:solidFill>
                  <a:schemeClr val="bg1"/>
                </a:solidFill>
                <a:sym typeface="Chunk Five"/>
              </a:rPr>
            </a:br>
            <a:endParaRPr lang="en-US" sz="2800" b="1" dirty="0">
              <a:solidFill>
                <a:schemeClr val="bg1"/>
              </a:solidFill>
              <a:sym typeface="Chunk Five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800" b="1" dirty="0">
              <a:solidFill>
                <a:schemeClr val="bg1"/>
              </a:solidFill>
              <a:sym typeface="Chunk Five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solidFill>
                  <a:schemeClr val="bg1"/>
                </a:solidFill>
                <a:sym typeface="Chunk Five"/>
              </a:rPr>
              <a:t>Vinay Mattapalli (11636059)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solidFill>
                  <a:schemeClr val="bg1"/>
                </a:solidFill>
                <a:sym typeface="Chunk Five"/>
              </a:rPr>
              <a:t>Keerthi Yeakambaram (11805152)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solidFill>
                  <a:schemeClr val="bg1"/>
                </a:solidFill>
                <a:sym typeface="Chunk Five"/>
              </a:rPr>
              <a:t>Nehemiah Ray (11836540)</a:t>
            </a:r>
            <a:br>
              <a:rPr lang="en-US" sz="2800" b="1" dirty="0">
                <a:solidFill>
                  <a:schemeClr val="bg1"/>
                </a:solidFill>
                <a:sym typeface="Chunk Five"/>
              </a:rPr>
            </a:br>
            <a:endParaRPr lang="en-US" sz="2800" b="1" dirty="0">
              <a:solidFill>
                <a:schemeClr val="bg1"/>
              </a:solidFill>
              <a:sym typeface="Chunk Five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800" b="1" dirty="0">
              <a:solidFill>
                <a:schemeClr val="bg1"/>
              </a:solidFill>
              <a:sym typeface="Chunk Five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800" b="1" dirty="0">
              <a:solidFill>
                <a:schemeClr val="bg1"/>
              </a:solidFill>
              <a:sym typeface="Chunk Five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solidFill>
                  <a:schemeClr val="bg1"/>
                </a:solidFill>
                <a:sym typeface="Chunk Five"/>
              </a:rPr>
              <a:t> ADTA 5130 Section 001 – Data Analytics I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800" b="1" dirty="0">
              <a:solidFill>
                <a:schemeClr val="bg1"/>
              </a:solidFill>
              <a:sym typeface="Chunk Five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solidFill>
                  <a:schemeClr val="bg1"/>
                </a:solidFill>
                <a:sym typeface="Chunk Five"/>
              </a:rPr>
              <a:t>Instructor: </a:t>
            </a:r>
            <a:r>
              <a:rPr lang="en-US" sz="2800" b="1" dirty="0" err="1">
                <a:solidFill>
                  <a:schemeClr val="bg1"/>
                </a:solidFill>
                <a:sym typeface="Chunk Five"/>
              </a:rPr>
              <a:t>Dr.Henrique</a:t>
            </a:r>
            <a:r>
              <a:rPr lang="en-US" sz="2800" b="1" dirty="0">
                <a:solidFill>
                  <a:schemeClr val="bg1"/>
                </a:solidFill>
                <a:sym typeface="Chunk Five"/>
              </a:rPr>
              <a:t> Ewbank Ph.D.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791700" y="8561508"/>
            <a:ext cx="707099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983A2AB-FBE5-629B-2A61-897B053B1444}"/>
              </a:ext>
            </a:extLst>
          </p:cNvPr>
          <p:cNvSpPr txBox="1"/>
          <p:nvPr/>
        </p:nvSpPr>
        <p:spPr>
          <a:xfrm>
            <a:off x="8694604" y="1227044"/>
            <a:ext cx="7467600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chemeClr val="bg1"/>
                </a:solidFill>
                <a:sym typeface="Chunk Five"/>
              </a:rPr>
              <a:t>Project Title: Analyzing Trends in Flight Prices</a:t>
            </a:r>
          </a:p>
        </p:txBody>
      </p:sp>
      <p:pic>
        <p:nvPicPr>
          <p:cNvPr id="43" name="Audio 42">
            <a:hlinkClick r:id="" action="ppaction://media"/>
            <a:extLst>
              <a:ext uri="{FF2B5EF4-FFF2-40B4-BE49-F238E27FC236}">
                <a16:creationId xmlns:a16="http://schemas.microsoft.com/office/drawing/2014/main" id="{6474C4E1-C228-AEDD-B32F-A760B189FE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9688" t="-329688" r="-329688" b="-329688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63"/>
    </mc:Choice>
    <mc:Fallback>
      <p:transition spd="slow" advTm="489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8283428" cy="10286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blue and white airplane&#10;&#10;Description automatically generated">
            <a:extLst>
              <a:ext uri="{FF2B5EF4-FFF2-40B4-BE49-F238E27FC236}">
                <a16:creationId xmlns:a16="http://schemas.microsoft.com/office/drawing/2014/main" id="{B938A667-259D-1832-430A-2CCD669D24D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"/>
          <a:stretch/>
        </p:blipFill>
        <p:spPr>
          <a:xfrm>
            <a:off x="-1" y="10"/>
            <a:ext cx="18288001" cy="10286990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797271" y="4436497"/>
            <a:ext cx="14688707" cy="47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nva Sans"/>
              </a:rPr>
              <a:t>Dataset Overview:</a:t>
            </a:r>
          </a:p>
          <a:p>
            <a:pPr marL="993138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nva Sans"/>
              </a:rPr>
              <a:t>10,000 flight records</a:t>
            </a:r>
          </a:p>
          <a:p>
            <a:pPr marL="993138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nva Sans"/>
              </a:rPr>
              <a:t>Variables: Airlines, airports, distance, flight duration, class, ticket price, booking behavior.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nva Sans Bold"/>
              </a:rPr>
              <a:t>Objective</a:t>
            </a:r>
            <a:r>
              <a:rPr lang="en-US" sz="3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nva Sans"/>
              </a:rPr>
              <a:t>:</a:t>
            </a:r>
          </a:p>
          <a:p>
            <a:pPr marL="993138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nva Sans"/>
              </a:rPr>
              <a:t>Identify factors influencing flight pricing</a:t>
            </a:r>
          </a:p>
          <a:p>
            <a:pPr marL="993138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nva Sans"/>
              </a:rPr>
              <a:t>Provide actionable insights for airlines</a:t>
            </a:r>
          </a:p>
          <a:p>
            <a:pPr marL="993138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nva Sans"/>
              </a:rPr>
              <a:t>Tools Used: Excel for statistical calculations and visualizations.</a:t>
            </a:r>
          </a:p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FFFFFF"/>
              </a:solidFill>
              <a:sym typeface="Canva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61BFEC-7C4A-9047-8017-163765FBE5F5}"/>
              </a:ext>
            </a:extLst>
          </p:cNvPr>
          <p:cNvSpPr txBox="1"/>
          <p:nvPr/>
        </p:nvSpPr>
        <p:spPr>
          <a:xfrm>
            <a:off x="7222339" y="1485900"/>
            <a:ext cx="35270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nva Sans Bold"/>
              </a:rPr>
              <a:t>Introduction</a:t>
            </a:r>
          </a:p>
          <a:p>
            <a:endParaRPr lang="en-GB" dirty="0"/>
          </a:p>
        </p:txBody>
      </p:sp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6CA0A14F-6285-8951-1E45-982211D54B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9688" t="-329688" r="-329688" b="-329688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840"/>
    </mc:Choice>
    <mc:Fallback>
      <p:transition spd="slow" advTm="628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airplane&#10;&#10;Description automatically generated">
            <a:extLst>
              <a:ext uri="{FF2B5EF4-FFF2-40B4-BE49-F238E27FC236}">
                <a16:creationId xmlns:a16="http://schemas.microsoft.com/office/drawing/2014/main" id="{B8E01853-3861-6E6E-4B1F-5A72113EBC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08" b="24644"/>
          <a:stretch/>
        </p:blipFill>
        <p:spPr>
          <a:xfrm>
            <a:off x="20" y="10"/>
            <a:ext cx="18287980" cy="5565909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graphicFrame>
        <p:nvGraphicFramePr>
          <p:cNvPr id="6" name="TextBox 2">
            <a:extLst>
              <a:ext uri="{FF2B5EF4-FFF2-40B4-BE49-F238E27FC236}">
                <a16:creationId xmlns:a16="http://schemas.microsoft.com/office/drawing/2014/main" id="{B5831A9A-61BB-26C6-6837-ADAD36F0D9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9124908"/>
              </p:ext>
            </p:extLst>
          </p:nvPr>
        </p:nvGraphicFramePr>
        <p:xfrm>
          <a:off x="6335973" y="5629275"/>
          <a:ext cx="11228119" cy="3679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8F63790A-94F0-06D8-48A5-1C2BE31F6D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329688" t="-329688" r="-329688" b="-329688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517"/>
    </mc:Choice>
    <mc:Fallback>
      <p:transition spd="slow" advTm="64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airplane&#10;&#10;Description automatically generated">
            <a:extLst>
              <a:ext uri="{FF2B5EF4-FFF2-40B4-BE49-F238E27FC236}">
                <a16:creationId xmlns:a16="http://schemas.microsoft.com/office/drawing/2014/main" id="{377FC577-694D-4291-596B-621B55E91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08" b="24644"/>
          <a:stretch/>
        </p:blipFill>
        <p:spPr>
          <a:xfrm>
            <a:off x="20" y="10"/>
            <a:ext cx="18287980" cy="5565909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graphicFrame>
        <p:nvGraphicFramePr>
          <p:cNvPr id="6" name="TextBox 2">
            <a:extLst>
              <a:ext uri="{FF2B5EF4-FFF2-40B4-BE49-F238E27FC236}">
                <a16:creationId xmlns:a16="http://schemas.microsoft.com/office/drawing/2014/main" id="{641AE646-1B03-BE61-B34F-B89594ECD369}"/>
              </a:ext>
            </a:extLst>
          </p:cNvPr>
          <p:cNvGraphicFramePr/>
          <p:nvPr/>
        </p:nvGraphicFramePr>
        <p:xfrm>
          <a:off x="6335973" y="5629275"/>
          <a:ext cx="11228119" cy="3679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A128A377-8D94-872F-F76E-D1720C1784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329688" t="-329688" r="-329688" b="-329688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424"/>
    </mc:Choice>
    <mc:Fallback>
      <p:transition spd="slow" advTm="614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and white airplane&#10;&#10;Description automatically generated">
            <a:extLst>
              <a:ext uri="{FF2B5EF4-FFF2-40B4-BE49-F238E27FC236}">
                <a16:creationId xmlns:a16="http://schemas.microsoft.com/office/drawing/2014/main" id="{E019C46B-3C87-AA33-E658-A977C9391A9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"/>
          <a:stretch/>
        </p:blipFill>
        <p:spPr>
          <a:xfrm>
            <a:off x="0" y="6017"/>
            <a:ext cx="18287980" cy="10286999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819348" y="3429000"/>
            <a:ext cx="0" cy="3429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2"/>
          <p:cNvSpPr txBox="1"/>
          <p:nvPr/>
        </p:nvSpPr>
        <p:spPr>
          <a:xfrm>
            <a:off x="1447800" y="3732252"/>
            <a:ext cx="12573000" cy="7391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  <a:sym typeface="Canva Sans Bold"/>
              </a:rPr>
              <a:t>Hypotheses Analyzed:</a:t>
            </a:r>
          </a:p>
          <a:p>
            <a:pPr marL="1000505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FFFF"/>
                </a:solidFill>
                <a:sym typeface="Canva Sans"/>
              </a:rPr>
              <a:t>Southwest vs. Delta prices (higher for Southwest)</a:t>
            </a:r>
          </a:p>
          <a:p>
            <a:pPr marL="1000505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FFFF"/>
                </a:solidFill>
                <a:sym typeface="Canva Sans"/>
              </a:rPr>
              <a:t>Longer flights cost more</a:t>
            </a:r>
          </a:p>
          <a:p>
            <a:pPr marL="1000505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FFFF"/>
                </a:solidFill>
                <a:sym typeface="Canva Sans"/>
              </a:rPr>
              <a:t>Early bookings lead to higher costs</a:t>
            </a:r>
          </a:p>
          <a:p>
            <a:pPr marL="1000505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FFFF"/>
                </a:solidFill>
                <a:sym typeface="Canva Sans"/>
              </a:rPr>
              <a:t>British Airways: Economy more expensive than First Class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A16B47-5696-BF5F-F340-3EA8A7BB41CD}"/>
              </a:ext>
            </a:extLst>
          </p:cNvPr>
          <p:cNvSpPr txBox="1"/>
          <p:nvPr/>
        </p:nvSpPr>
        <p:spPr>
          <a:xfrm>
            <a:off x="990600" y="190500"/>
            <a:ext cx="51018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sym typeface="Canva Sans Bold"/>
              </a:rPr>
              <a:t>Hypotheses Testing</a:t>
            </a:r>
          </a:p>
          <a:p>
            <a:endParaRPr lang="en-GB" dirty="0"/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ADA711E8-7578-BF63-5563-499D9B52F9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9688" t="-329688" r="-329688" b="-329688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25030"/>
    </mc:Choice>
    <mc:Fallback>
      <p:transition spd="slow" advTm="1250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D2268A-D939-4E78-91B6-6C7E46406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ack view of an airplane">
            <a:extLst>
              <a:ext uri="{FF2B5EF4-FFF2-40B4-BE49-F238E27FC236}">
                <a16:creationId xmlns:a16="http://schemas.microsoft.com/office/drawing/2014/main" id="{65492E19-43E9-1B81-C63F-0D5B3B4E4F2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rcRect t="12374" b="3356"/>
          <a:stretch/>
        </p:blipFill>
        <p:spPr>
          <a:xfrm>
            <a:off x="22" y="-14037"/>
            <a:ext cx="18287978" cy="10286990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8398623" y="1280509"/>
            <a:ext cx="8924163" cy="8434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chemeClr val="bg1"/>
                </a:solidFill>
                <a:sym typeface="Canva Sans Bold"/>
              </a:rPr>
              <a:t>ANOVA Results</a:t>
            </a:r>
          </a:p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sym typeface="Canva Sans Bold"/>
              </a:rPr>
              <a:t>Flight Price vs. Booking Days:</a:t>
            </a:r>
          </a:p>
          <a:p>
            <a:pPr marL="993139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sym typeface="Canva Sans"/>
              </a:rPr>
              <a:t>F-statistic &gt; F-critical; p-value = 0</a:t>
            </a:r>
          </a:p>
          <a:p>
            <a:pPr marL="993139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sym typeface="Canva Sans"/>
              </a:rPr>
              <a:t>Advanced bookings show significant price influence.</a:t>
            </a:r>
          </a:p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sym typeface="Canva Sans Bold"/>
              </a:rPr>
              <a:t>Flight Price vs. Duration:</a:t>
            </a:r>
          </a:p>
          <a:p>
            <a:pPr marL="993139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sym typeface="Canva Sans"/>
              </a:rPr>
              <a:t>F-statistic &gt; F-critical; p-value = 0</a:t>
            </a:r>
          </a:p>
          <a:p>
            <a:pPr marL="993139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sym typeface="Canva Sans"/>
              </a:rPr>
              <a:t>Longer flights correlate with higher prices.</a:t>
            </a:r>
          </a:p>
        </p:txBody>
      </p:sp>
      <p:sp>
        <p:nvSpPr>
          <p:cNvPr id="11" name="sketch box">
            <a:extLst>
              <a:ext uri="{FF2B5EF4-FFF2-40B4-BE49-F238E27FC236}">
                <a16:creationId xmlns:a16="http://schemas.microsoft.com/office/drawing/2014/main" id="{E0C43A58-225D-452D-8185-0D89D1EED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8381" y="740664"/>
            <a:ext cx="9344406" cy="8583340"/>
          </a:xfrm>
          <a:custGeom>
            <a:avLst/>
            <a:gdLst>
              <a:gd name="connsiteX0" fmla="*/ 0 w 9344406"/>
              <a:gd name="connsiteY0" fmla="*/ 0 h 8583340"/>
              <a:gd name="connsiteX1" fmla="*/ 574014 w 9344406"/>
              <a:gd name="connsiteY1" fmla="*/ 0 h 8583340"/>
              <a:gd name="connsiteX2" fmla="*/ 961139 w 9344406"/>
              <a:gd name="connsiteY2" fmla="*/ 0 h 8583340"/>
              <a:gd name="connsiteX3" fmla="*/ 1815485 w 9344406"/>
              <a:gd name="connsiteY3" fmla="*/ 0 h 8583340"/>
              <a:gd name="connsiteX4" fmla="*/ 2389498 w 9344406"/>
              <a:gd name="connsiteY4" fmla="*/ 0 h 8583340"/>
              <a:gd name="connsiteX5" fmla="*/ 2963512 w 9344406"/>
              <a:gd name="connsiteY5" fmla="*/ 0 h 8583340"/>
              <a:gd name="connsiteX6" fmla="*/ 3817857 w 9344406"/>
              <a:gd name="connsiteY6" fmla="*/ 0 h 8583340"/>
              <a:gd name="connsiteX7" fmla="*/ 4298427 w 9344406"/>
              <a:gd name="connsiteY7" fmla="*/ 0 h 8583340"/>
              <a:gd name="connsiteX8" fmla="*/ 5152772 w 9344406"/>
              <a:gd name="connsiteY8" fmla="*/ 0 h 8583340"/>
              <a:gd name="connsiteX9" fmla="*/ 6007118 w 9344406"/>
              <a:gd name="connsiteY9" fmla="*/ 0 h 8583340"/>
              <a:gd name="connsiteX10" fmla="*/ 6674576 w 9344406"/>
              <a:gd name="connsiteY10" fmla="*/ 0 h 8583340"/>
              <a:gd name="connsiteX11" fmla="*/ 7528921 w 9344406"/>
              <a:gd name="connsiteY11" fmla="*/ 0 h 8583340"/>
              <a:gd name="connsiteX12" fmla="*/ 8102935 w 9344406"/>
              <a:gd name="connsiteY12" fmla="*/ 0 h 8583340"/>
              <a:gd name="connsiteX13" fmla="*/ 8676948 w 9344406"/>
              <a:gd name="connsiteY13" fmla="*/ 0 h 8583340"/>
              <a:gd name="connsiteX14" fmla="*/ 9344406 w 9344406"/>
              <a:gd name="connsiteY14" fmla="*/ 0 h 8583340"/>
              <a:gd name="connsiteX15" fmla="*/ 9344406 w 9344406"/>
              <a:gd name="connsiteY15" fmla="*/ 574424 h 8583340"/>
              <a:gd name="connsiteX16" fmla="*/ 9344406 w 9344406"/>
              <a:gd name="connsiteY16" fmla="*/ 1234680 h 8583340"/>
              <a:gd name="connsiteX17" fmla="*/ 9344406 w 9344406"/>
              <a:gd name="connsiteY17" fmla="*/ 1980771 h 8583340"/>
              <a:gd name="connsiteX18" fmla="*/ 9344406 w 9344406"/>
              <a:gd name="connsiteY18" fmla="*/ 2726861 h 8583340"/>
              <a:gd name="connsiteX19" fmla="*/ 9344406 w 9344406"/>
              <a:gd name="connsiteY19" fmla="*/ 3472951 h 8583340"/>
              <a:gd name="connsiteX20" fmla="*/ 9344406 w 9344406"/>
              <a:gd name="connsiteY20" fmla="*/ 3875708 h 8583340"/>
              <a:gd name="connsiteX21" fmla="*/ 9344406 w 9344406"/>
              <a:gd name="connsiteY21" fmla="*/ 4364298 h 8583340"/>
              <a:gd name="connsiteX22" fmla="*/ 9344406 w 9344406"/>
              <a:gd name="connsiteY22" fmla="*/ 5110389 h 8583340"/>
              <a:gd name="connsiteX23" fmla="*/ 9344406 w 9344406"/>
              <a:gd name="connsiteY23" fmla="*/ 5684812 h 8583340"/>
              <a:gd name="connsiteX24" fmla="*/ 9344406 w 9344406"/>
              <a:gd name="connsiteY24" fmla="*/ 6173402 h 8583340"/>
              <a:gd name="connsiteX25" fmla="*/ 9344406 w 9344406"/>
              <a:gd name="connsiteY25" fmla="*/ 6919493 h 8583340"/>
              <a:gd name="connsiteX26" fmla="*/ 9344406 w 9344406"/>
              <a:gd name="connsiteY26" fmla="*/ 7579749 h 8583340"/>
              <a:gd name="connsiteX27" fmla="*/ 9344406 w 9344406"/>
              <a:gd name="connsiteY27" fmla="*/ 8583340 h 8583340"/>
              <a:gd name="connsiteX28" fmla="*/ 8490060 w 9344406"/>
              <a:gd name="connsiteY28" fmla="*/ 8583340 h 8583340"/>
              <a:gd name="connsiteX29" fmla="*/ 7729159 w 9344406"/>
              <a:gd name="connsiteY29" fmla="*/ 8583340 h 8583340"/>
              <a:gd name="connsiteX30" fmla="*/ 7248589 w 9344406"/>
              <a:gd name="connsiteY30" fmla="*/ 8583340 h 8583340"/>
              <a:gd name="connsiteX31" fmla="*/ 6487688 w 9344406"/>
              <a:gd name="connsiteY31" fmla="*/ 8583340 h 8583340"/>
              <a:gd name="connsiteX32" fmla="*/ 6100562 w 9344406"/>
              <a:gd name="connsiteY32" fmla="*/ 8583340 h 8583340"/>
              <a:gd name="connsiteX33" fmla="*/ 5339661 w 9344406"/>
              <a:gd name="connsiteY33" fmla="*/ 8583340 h 8583340"/>
              <a:gd name="connsiteX34" fmla="*/ 4859091 w 9344406"/>
              <a:gd name="connsiteY34" fmla="*/ 8583340 h 8583340"/>
              <a:gd name="connsiteX35" fmla="*/ 4471966 w 9344406"/>
              <a:gd name="connsiteY35" fmla="*/ 8583340 h 8583340"/>
              <a:gd name="connsiteX36" fmla="*/ 3991396 w 9344406"/>
              <a:gd name="connsiteY36" fmla="*/ 8583340 h 8583340"/>
              <a:gd name="connsiteX37" fmla="*/ 3230495 w 9344406"/>
              <a:gd name="connsiteY37" fmla="*/ 8583340 h 8583340"/>
              <a:gd name="connsiteX38" fmla="*/ 2749925 w 9344406"/>
              <a:gd name="connsiteY38" fmla="*/ 8583340 h 8583340"/>
              <a:gd name="connsiteX39" fmla="*/ 2362800 w 9344406"/>
              <a:gd name="connsiteY39" fmla="*/ 8583340 h 8583340"/>
              <a:gd name="connsiteX40" fmla="*/ 1882230 w 9344406"/>
              <a:gd name="connsiteY40" fmla="*/ 8583340 h 8583340"/>
              <a:gd name="connsiteX41" fmla="*/ 1308217 w 9344406"/>
              <a:gd name="connsiteY41" fmla="*/ 8583340 h 8583340"/>
              <a:gd name="connsiteX42" fmla="*/ 640759 w 9344406"/>
              <a:gd name="connsiteY42" fmla="*/ 8583340 h 8583340"/>
              <a:gd name="connsiteX43" fmla="*/ 0 w 9344406"/>
              <a:gd name="connsiteY43" fmla="*/ 8583340 h 8583340"/>
              <a:gd name="connsiteX44" fmla="*/ 0 w 9344406"/>
              <a:gd name="connsiteY44" fmla="*/ 7751416 h 8583340"/>
              <a:gd name="connsiteX45" fmla="*/ 0 w 9344406"/>
              <a:gd name="connsiteY45" fmla="*/ 7091159 h 8583340"/>
              <a:gd name="connsiteX46" fmla="*/ 0 w 9344406"/>
              <a:gd name="connsiteY46" fmla="*/ 6430902 h 8583340"/>
              <a:gd name="connsiteX47" fmla="*/ 0 w 9344406"/>
              <a:gd name="connsiteY47" fmla="*/ 5770646 h 8583340"/>
              <a:gd name="connsiteX48" fmla="*/ 0 w 9344406"/>
              <a:gd name="connsiteY48" fmla="*/ 5110389 h 8583340"/>
              <a:gd name="connsiteX49" fmla="*/ 0 w 9344406"/>
              <a:gd name="connsiteY49" fmla="*/ 4535965 h 8583340"/>
              <a:gd name="connsiteX50" fmla="*/ 0 w 9344406"/>
              <a:gd name="connsiteY50" fmla="*/ 3789875 h 8583340"/>
              <a:gd name="connsiteX51" fmla="*/ 0 w 9344406"/>
              <a:gd name="connsiteY51" fmla="*/ 3129618 h 8583340"/>
              <a:gd name="connsiteX52" fmla="*/ 0 w 9344406"/>
              <a:gd name="connsiteY52" fmla="*/ 2297694 h 8583340"/>
              <a:gd name="connsiteX53" fmla="*/ 0 w 9344406"/>
              <a:gd name="connsiteY53" fmla="*/ 1465770 h 8583340"/>
              <a:gd name="connsiteX54" fmla="*/ 0 w 9344406"/>
              <a:gd name="connsiteY54" fmla="*/ 719680 h 8583340"/>
              <a:gd name="connsiteX55" fmla="*/ 0 w 9344406"/>
              <a:gd name="connsiteY55" fmla="*/ 0 h 858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9344406" h="8583340" extrusionOk="0">
                <a:moveTo>
                  <a:pt x="0" y="0"/>
                </a:moveTo>
                <a:cubicBezTo>
                  <a:pt x="236774" y="8218"/>
                  <a:pt x="420755" y="-24238"/>
                  <a:pt x="574014" y="0"/>
                </a:cubicBezTo>
                <a:cubicBezTo>
                  <a:pt x="727273" y="24238"/>
                  <a:pt x="854060" y="14455"/>
                  <a:pt x="961139" y="0"/>
                </a:cubicBezTo>
                <a:cubicBezTo>
                  <a:pt x="1068219" y="-14455"/>
                  <a:pt x="1451446" y="3003"/>
                  <a:pt x="1815485" y="0"/>
                </a:cubicBezTo>
                <a:cubicBezTo>
                  <a:pt x="2179524" y="-3003"/>
                  <a:pt x="2113241" y="-15529"/>
                  <a:pt x="2389498" y="0"/>
                </a:cubicBezTo>
                <a:cubicBezTo>
                  <a:pt x="2665755" y="15529"/>
                  <a:pt x="2704984" y="23056"/>
                  <a:pt x="2963512" y="0"/>
                </a:cubicBezTo>
                <a:cubicBezTo>
                  <a:pt x="3222040" y="-23056"/>
                  <a:pt x="3545546" y="13897"/>
                  <a:pt x="3817857" y="0"/>
                </a:cubicBezTo>
                <a:cubicBezTo>
                  <a:pt x="4090168" y="-13897"/>
                  <a:pt x="4092547" y="-8066"/>
                  <a:pt x="4298427" y="0"/>
                </a:cubicBezTo>
                <a:cubicBezTo>
                  <a:pt x="4504307" y="8066"/>
                  <a:pt x="4886008" y="-13928"/>
                  <a:pt x="5152772" y="0"/>
                </a:cubicBezTo>
                <a:cubicBezTo>
                  <a:pt x="5419537" y="13928"/>
                  <a:pt x="5769256" y="27690"/>
                  <a:pt x="6007118" y="0"/>
                </a:cubicBezTo>
                <a:cubicBezTo>
                  <a:pt x="6244980" y="-27690"/>
                  <a:pt x="6424856" y="20647"/>
                  <a:pt x="6674576" y="0"/>
                </a:cubicBezTo>
                <a:cubicBezTo>
                  <a:pt x="6924296" y="-20647"/>
                  <a:pt x="7298462" y="-2276"/>
                  <a:pt x="7528921" y="0"/>
                </a:cubicBezTo>
                <a:cubicBezTo>
                  <a:pt x="7759381" y="2276"/>
                  <a:pt x="7872557" y="27907"/>
                  <a:pt x="8102935" y="0"/>
                </a:cubicBezTo>
                <a:cubicBezTo>
                  <a:pt x="8333313" y="-27907"/>
                  <a:pt x="8414647" y="-3993"/>
                  <a:pt x="8676948" y="0"/>
                </a:cubicBezTo>
                <a:cubicBezTo>
                  <a:pt x="8939249" y="3993"/>
                  <a:pt x="9118171" y="-12374"/>
                  <a:pt x="9344406" y="0"/>
                </a:cubicBezTo>
                <a:cubicBezTo>
                  <a:pt x="9353011" y="215275"/>
                  <a:pt x="9359291" y="359268"/>
                  <a:pt x="9344406" y="574424"/>
                </a:cubicBezTo>
                <a:cubicBezTo>
                  <a:pt x="9329521" y="789580"/>
                  <a:pt x="9325935" y="1007123"/>
                  <a:pt x="9344406" y="1234680"/>
                </a:cubicBezTo>
                <a:cubicBezTo>
                  <a:pt x="9362877" y="1462237"/>
                  <a:pt x="9317992" y="1826280"/>
                  <a:pt x="9344406" y="1980771"/>
                </a:cubicBezTo>
                <a:cubicBezTo>
                  <a:pt x="9370820" y="2135262"/>
                  <a:pt x="9379159" y="2457732"/>
                  <a:pt x="9344406" y="2726861"/>
                </a:cubicBezTo>
                <a:cubicBezTo>
                  <a:pt x="9309654" y="2995990"/>
                  <a:pt x="9366255" y="3206320"/>
                  <a:pt x="9344406" y="3472951"/>
                </a:cubicBezTo>
                <a:cubicBezTo>
                  <a:pt x="9322558" y="3739582"/>
                  <a:pt x="9325149" y="3767411"/>
                  <a:pt x="9344406" y="3875708"/>
                </a:cubicBezTo>
                <a:cubicBezTo>
                  <a:pt x="9363663" y="3984005"/>
                  <a:pt x="9356240" y="4196988"/>
                  <a:pt x="9344406" y="4364298"/>
                </a:cubicBezTo>
                <a:cubicBezTo>
                  <a:pt x="9332573" y="4531608"/>
                  <a:pt x="9355278" y="4821060"/>
                  <a:pt x="9344406" y="5110389"/>
                </a:cubicBezTo>
                <a:cubicBezTo>
                  <a:pt x="9333534" y="5399718"/>
                  <a:pt x="9369608" y="5527268"/>
                  <a:pt x="9344406" y="5684812"/>
                </a:cubicBezTo>
                <a:cubicBezTo>
                  <a:pt x="9319204" y="5842356"/>
                  <a:pt x="9359557" y="5940266"/>
                  <a:pt x="9344406" y="6173402"/>
                </a:cubicBezTo>
                <a:cubicBezTo>
                  <a:pt x="9329256" y="6406538"/>
                  <a:pt x="9353364" y="6611769"/>
                  <a:pt x="9344406" y="6919493"/>
                </a:cubicBezTo>
                <a:cubicBezTo>
                  <a:pt x="9335448" y="7227217"/>
                  <a:pt x="9331186" y="7425956"/>
                  <a:pt x="9344406" y="7579749"/>
                </a:cubicBezTo>
                <a:cubicBezTo>
                  <a:pt x="9357626" y="7733542"/>
                  <a:pt x="9296420" y="8096174"/>
                  <a:pt x="9344406" y="8583340"/>
                </a:cubicBezTo>
                <a:cubicBezTo>
                  <a:pt x="8920574" y="8567081"/>
                  <a:pt x="8665327" y="8546291"/>
                  <a:pt x="8490060" y="8583340"/>
                </a:cubicBezTo>
                <a:cubicBezTo>
                  <a:pt x="8314793" y="8620389"/>
                  <a:pt x="8053320" y="8585404"/>
                  <a:pt x="7729159" y="8583340"/>
                </a:cubicBezTo>
                <a:cubicBezTo>
                  <a:pt x="7404998" y="8581276"/>
                  <a:pt x="7459908" y="8567656"/>
                  <a:pt x="7248589" y="8583340"/>
                </a:cubicBezTo>
                <a:cubicBezTo>
                  <a:pt x="7037270" y="8599025"/>
                  <a:pt x="6729796" y="8574191"/>
                  <a:pt x="6487688" y="8583340"/>
                </a:cubicBezTo>
                <a:cubicBezTo>
                  <a:pt x="6245580" y="8592489"/>
                  <a:pt x="6278708" y="8568151"/>
                  <a:pt x="6100562" y="8583340"/>
                </a:cubicBezTo>
                <a:cubicBezTo>
                  <a:pt x="5922416" y="8598529"/>
                  <a:pt x="5605482" y="8577416"/>
                  <a:pt x="5339661" y="8583340"/>
                </a:cubicBezTo>
                <a:cubicBezTo>
                  <a:pt x="5073840" y="8589264"/>
                  <a:pt x="5012444" y="8604731"/>
                  <a:pt x="4859091" y="8583340"/>
                </a:cubicBezTo>
                <a:cubicBezTo>
                  <a:pt x="4705738" y="8561950"/>
                  <a:pt x="4562953" y="8581076"/>
                  <a:pt x="4471966" y="8583340"/>
                </a:cubicBezTo>
                <a:cubicBezTo>
                  <a:pt x="4380979" y="8585604"/>
                  <a:pt x="4184336" y="8589664"/>
                  <a:pt x="3991396" y="8583340"/>
                </a:cubicBezTo>
                <a:cubicBezTo>
                  <a:pt x="3798456" y="8577017"/>
                  <a:pt x="3483011" y="8607909"/>
                  <a:pt x="3230495" y="8583340"/>
                </a:cubicBezTo>
                <a:cubicBezTo>
                  <a:pt x="2977979" y="8558771"/>
                  <a:pt x="2984810" y="8586914"/>
                  <a:pt x="2749925" y="8583340"/>
                </a:cubicBezTo>
                <a:cubicBezTo>
                  <a:pt x="2515040" y="8579767"/>
                  <a:pt x="2445208" y="8566653"/>
                  <a:pt x="2362800" y="8583340"/>
                </a:cubicBezTo>
                <a:cubicBezTo>
                  <a:pt x="2280393" y="8600027"/>
                  <a:pt x="2012538" y="8605887"/>
                  <a:pt x="1882230" y="8583340"/>
                </a:cubicBezTo>
                <a:cubicBezTo>
                  <a:pt x="1751922" y="8560794"/>
                  <a:pt x="1578862" y="8557672"/>
                  <a:pt x="1308217" y="8583340"/>
                </a:cubicBezTo>
                <a:cubicBezTo>
                  <a:pt x="1037572" y="8609008"/>
                  <a:pt x="875218" y="8606924"/>
                  <a:pt x="640759" y="8583340"/>
                </a:cubicBezTo>
                <a:cubicBezTo>
                  <a:pt x="406300" y="8559756"/>
                  <a:pt x="153478" y="8571792"/>
                  <a:pt x="0" y="8583340"/>
                </a:cubicBezTo>
                <a:cubicBezTo>
                  <a:pt x="28673" y="8193998"/>
                  <a:pt x="-4882" y="8026891"/>
                  <a:pt x="0" y="7751416"/>
                </a:cubicBezTo>
                <a:cubicBezTo>
                  <a:pt x="4882" y="7475941"/>
                  <a:pt x="21294" y="7343078"/>
                  <a:pt x="0" y="7091159"/>
                </a:cubicBezTo>
                <a:cubicBezTo>
                  <a:pt x="-21294" y="6839240"/>
                  <a:pt x="31093" y="6731943"/>
                  <a:pt x="0" y="6430902"/>
                </a:cubicBezTo>
                <a:cubicBezTo>
                  <a:pt x="-31093" y="6129861"/>
                  <a:pt x="31869" y="5971172"/>
                  <a:pt x="0" y="5770646"/>
                </a:cubicBezTo>
                <a:cubicBezTo>
                  <a:pt x="-31869" y="5570120"/>
                  <a:pt x="18558" y="5434291"/>
                  <a:pt x="0" y="5110389"/>
                </a:cubicBezTo>
                <a:cubicBezTo>
                  <a:pt x="-18558" y="4786487"/>
                  <a:pt x="16210" y="4715712"/>
                  <a:pt x="0" y="4535965"/>
                </a:cubicBezTo>
                <a:cubicBezTo>
                  <a:pt x="-16210" y="4356218"/>
                  <a:pt x="2182" y="4032673"/>
                  <a:pt x="0" y="3789875"/>
                </a:cubicBezTo>
                <a:cubicBezTo>
                  <a:pt x="-2182" y="3547077"/>
                  <a:pt x="-14402" y="3385805"/>
                  <a:pt x="0" y="3129618"/>
                </a:cubicBezTo>
                <a:cubicBezTo>
                  <a:pt x="14402" y="2873431"/>
                  <a:pt x="-30159" y="2597985"/>
                  <a:pt x="0" y="2297694"/>
                </a:cubicBezTo>
                <a:cubicBezTo>
                  <a:pt x="30159" y="1997403"/>
                  <a:pt x="16349" y="1875973"/>
                  <a:pt x="0" y="1465770"/>
                </a:cubicBezTo>
                <a:cubicBezTo>
                  <a:pt x="-16349" y="1055567"/>
                  <a:pt x="22040" y="902298"/>
                  <a:pt x="0" y="719680"/>
                </a:cubicBezTo>
                <a:cubicBezTo>
                  <a:pt x="-22040" y="537062"/>
                  <a:pt x="31699" y="232232"/>
                  <a:pt x="0" y="0"/>
                </a:cubicBezTo>
                <a:close/>
              </a:path>
            </a:pathLst>
          </a:custGeom>
          <a:noFill/>
          <a:ln w="47625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7EB259E-1E3D-750C-7DCF-BAB6965CD0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9688" t="-329688" r="-329688" b="-329688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425"/>
    </mc:Choice>
    <mc:Fallback>
      <p:transition spd="slow" advTm="614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des on papers">
            <a:extLst>
              <a:ext uri="{FF2B5EF4-FFF2-40B4-BE49-F238E27FC236}">
                <a16:creationId xmlns:a16="http://schemas.microsoft.com/office/drawing/2014/main" id="{48631BDE-13BE-9361-83C4-BFDB5025C1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2946" b="31459"/>
          <a:stretch/>
        </p:blipFill>
        <p:spPr>
          <a:xfrm>
            <a:off x="20" y="10"/>
            <a:ext cx="18287980" cy="5565909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2" name="TextBox 2"/>
          <p:cNvSpPr txBox="1"/>
          <p:nvPr/>
        </p:nvSpPr>
        <p:spPr>
          <a:xfrm>
            <a:off x="8001000" y="6607960"/>
            <a:ext cx="11228119" cy="36790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300" b="1" dirty="0">
                <a:sym typeface="Canva Sans Bold"/>
              </a:rPr>
              <a:t>Distance</a:t>
            </a:r>
            <a:r>
              <a:rPr lang="en-US" sz="4300" dirty="0">
                <a:sym typeface="Canva Sans"/>
              </a:rPr>
              <a:t>:</a:t>
            </a:r>
          </a:p>
          <a:p>
            <a:pPr marL="993139" lvl="1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300" dirty="0">
                <a:sym typeface="Canva Sans"/>
              </a:rPr>
              <a:t>R² = 0; distance not predictive of prices.</a:t>
            </a:r>
          </a:p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300" b="1" dirty="0">
                <a:sym typeface="Canva Sans Bold"/>
              </a:rPr>
              <a:t>Duration</a:t>
            </a:r>
            <a:r>
              <a:rPr lang="en-US" sz="4300" dirty="0">
                <a:sym typeface="Canva Sans"/>
              </a:rPr>
              <a:t>:</a:t>
            </a:r>
          </a:p>
          <a:p>
            <a:pPr marL="993139" lvl="1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300" dirty="0">
                <a:sym typeface="Canva Sans"/>
              </a:rPr>
              <a:t>R² = 0; limited influence on prices.</a:t>
            </a:r>
          </a:p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300" b="1" dirty="0">
                <a:sym typeface="Canva Sans Bold"/>
              </a:rPr>
              <a:t>Advance Booking</a:t>
            </a:r>
            <a:r>
              <a:rPr lang="en-US" sz="4300" dirty="0">
                <a:sym typeface="Canva Sans"/>
              </a:rPr>
              <a:t>:</a:t>
            </a:r>
          </a:p>
          <a:p>
            <a:pPr marL="993139" lvl="1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300" dirty="0">
                <a:sym typeface="Canva Sans"/>
              </a:rPr>
              <a:t>R² = 0; no strong link to price variation.</a:t>
            </a:r>
          </a:p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700" dirty="0">
              <a:sym typeface="Canva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26CA3F-2BC6-F6D8-3DBA-C44EB38FE0B1}"/>
              </a:ext>
            </a:extLst>
          </p:cNvPr>
          <p:cNvSpPr txBox="1"/>
          <p:nvPr/>
        </p:nvSpPr>
        <p:spPr>
          <a:xfrm>
            <a:off x="685800" y="6286500"/>
            <a:ext cx="38862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ym typeface="Canva Sans Bold"/>
              </a:rPr>
              <a:t>Regression Analysis</a:t>
            </a:r>
          </a:p>
          <a:p>
            <a:endParaRPr lang="en-GB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1C087D9-94FC-C568-FECE-D1C45E2230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9688" t="-329688" r="-329688" b="-329688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785"/>
    </mc:Choice>
    <mc:Fallback>
      <p:transition spd="slow" advTm="567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" y="0"/>
            <a:ext cx="18287997" cy="2363932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2193285" y="0"/>
            <a:ext cx="6094715" cy="2364618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61666" y="-7961667"/>
            <a:ext cx="2364669" cy="18288003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TextBox 2">
            <a:extLst>
              <a:ext uri="{FF2B5EF4-FFF2-40B4-BE49-F238E27FC236}">
                <a16:creationId xmlns:a16="http://schemas.microsoft.com/office/drawing/2014/main" id="{42F8C6F1-C336-845A-1F88-8B337C9DAB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7565916"/>
              </p:ext>
            </p:extLst>
          </p:nvPr>
        </p:nvGraphicFramePr>
        <p:xfrm>
          <a:off x="966084" y="3168868"/>
          <a:ext cx="16391743" cy="6289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71B923A-86D0-1A1A-9D84-2B7739155B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329688" t="-329688" r="-329688" b="-329688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649"/>
    </mc:Choice>
    <mc:Fallback>
      <p:transition spd="slow" advTm="576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blue and white airplane&#10;&#10;Description automatically generated">
            <a:extLst>
              <a:ext uri="{FF2B5EF4-FFF2-40B4-BE49-F238E27FC236}">
                <a16:creationId xmlns:a16="http://schemas.microsoft.com/office/drawing/2014/main" id="{76AB5D86-EE94-B6E8-A479-69239159D4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" r="1" b="1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FD8D69-CE94-A91F-05B5-EF73D37D6CF0}"/>
              </a:ext>
            </a:extLst>
          </p:cNvPr>
          <p:cNvSpPr txBox="1"/>
          <p:nvPr/>
        </p:nvSpPr>
        <p:spPr>
          <a:xfrm>
            <a:off x="6934200" y="2628900"/>
            <a:ext cx="586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THANK YOU</a:t>
            </a:r>
            <a:endParaRPr lang="en-GB" sz="5400" dirty="0">
              <a:solidFill>
                <a:schemeClr val="bg1"/>
              </a:solidFill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4B9D28F-0CD8-9661-A74A-D6F7779601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9688" t="-329688" r="-329688" b="-329688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48910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18"/>
    </mc:Choice>
    <mc:Fallback>
      <p:transition spd="slow" advTm="125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5566B305902B64EAA450519D56EE018" ma:contentTypeVersion="16" ma:contentTypeDescription="Create a new document." ma:contentTypeScope="" ma:versionID="8c7a9354731189074f65a1cbca7451c3">
  <xsd:schema xmlns:xsd="http://www.w3.org/2001/XMLSchema" xmlns:xs="http://www.w3.org/2001/XMLSchema" xmlns:p="http://schemas.microsoft.com/office/2006/metadata/properties" xmlns:ns3="ffa7e4f1-e875-4b93-af98-b17e6cf4e7b3" xmlns:ns4="3f5f44d7-e4e0-47f9-99a5-292ecc2b948f" targetNamespace="http://schemas.microsoft.com/office/2006/metadata/properties" ma:root="true" ma:fieldsID="43869a2f08973be999705c92eddb6ef9" ns3:_="" ns4:_="">
    <xsd:import namespace="ffa7e4f1-e875-4b93-af98-b17e6cf4e7b3"/>
    <xsd:import namespace="3f5f44d7-e4e0-47f9-99a5-292ecc2b948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LengthInSecond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a7e4f1-e875-4b93-af98-b17e6cf4e7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5f44d7-e4e0-47f9-99a5-292ecc2b948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fa7e4f1-e875-4b93-af98-b17e6cf4e7b3" xsi:nil="true"/>
  </documentManagement>
</p:properties>
</file>

<file path=customXml/itemProps1.xml><?xml version="1.0" encoding="utf-8"?>
<ds:datastoreItem xmlns:ds="http://schemas.openxmlformats.org/officeDocument/2006/customXml" ds:itemID="{BB3F0EFC-9774-4122-9C22-0305203043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a7e4f1-e875-4b93-af98-b17e6cf4e7b3"/>
    <ds:schemaRef ds:uri="3f5f44d7-e4e0-47f9-99a5-292ecc2b94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BE2066A-847D-4892-AD2D-0B6CCA7C351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281F12E-BBE2-4D0C-B61B-789BCF5698E1}">
  <ds:schemaRefs>
    <ds:schemaRef ds:uri="http://schemas.microsoft.com/office/2006/metadata/properties"/>
    <ds:schemaRef ds:uri="3f5f44d7-e4e0-47f9-99a5-292ecc2b948f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ffa7e4f1-e875-4b93-af98-b17e6cf4e7b3"/>
    <ds:schemaRef ds:uri="http://purl.org/dc/elements/1.1/"/>
    <ds:schemaRef ds:uri="http://www.w3.org/XML/1998/namespace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37f4b8a2-ad4f-41b5-9a91-284d2cc38f56}" enabled="1" method="Standard" siteId="{70de1992-07c6-480f-a318-a1afcba03983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1339</TotalTime>
  <Words>354</Words>
  <Application>Microsoft Office PowerPoint</Application>
  <PresentationFormat>Custom</PresentationFormat>
  <Paragraphs>64</Paragraphs>
  <Slides>9</Slides>
  <Notes>2</Notes>
  <HiddenSlides>0</HiddenSlides>
  <MMClips>9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Aptos</vt:lpstr>
      <vt:lpstr>Chunk Five</vt:lpstr>
      <vt:lpstr>Canva Sans Bold</vt:lpstr>
      <vt:lpstr>Canva Sans</vt:lpstr>
      <vt:lpstr>Times New Roman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paragraph text</dc:title>
  <dc:creator>VINCY VKS</dc:creator>
  <cp:lastModifiedBy>Mattapalli, Vinay</cp:lastModifiedBy>
  <cp:revision>3</cp:revision>
  <dcterms:created xsi:type="dcterms:W3CDTF">2006-08-16T00:00:00Z</dcterms:created>
  <dcterms:modified xsi:type="dcterms:W3CDTF">2024-12-02T07:50:34Z</dcterms:modified>
  <dc:identifier>DAGYCaEyots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0x01010075566B305902B64EAA450519D56EE018</vt:lpwstr>
  </property>
</Properties>
</file>